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350" r:id="rId3"/>
    <p:sldId id="1352" r:id="rId4"/>
    <p:sldId id="260" r:id="rId5"/>
    <p:sldId id="295" r:id="rId6"/>
    <p:sldId id="297" r:id="rId7"/>
    <p:sldId id="1351" r:id="rId8"/>
    <p:sldId id="298" r:id="rId9"/>
    <p:sldId id="299" r:id="rId10"/>
    <p:sldId id="261" r:id="rId11"/>
    <p:sldId id="257" r:id="rId12"/>
    <p:sldId id="265" r:id="rId13"/>
    <p:sldId id="267" r:id="rId14"/>
    <p:sldId id="268" r:id="rId15"/>
    <p:sldId id="262" r:id="rId16"/>
    <p:sldId id="1360" r:id="rId17"/>
    <p:sldId id="275" r:id="rId18"/>
    <p:sldId id="276" r:id="rId19"/>
    <p:sldId id="278" r:id="rId20"/>
    <p:sldId id="1381" r:id="rId21"/>
    <p:sldId id="258" r:id="rId22"/>
    <p:sldId id="294" r:id="rId23"/>
    <p:sldId id="259" r:id="rId24"/>
    <p:sldId id="284" r:id="rId25"/>
    <p:sldId id="270" r:id="rId26"/>
    <p:sldId id="285" r:id="rId27"/>
    <p:sldId id="269" r:id="rId28"/>
    <p:sldId id="271" r:id="rId29"/>
    <p:sldId id="286" r:id="rId30"/>
    <p:sldId id="287" r:id="rId31"/>
    <p:sldId id="273" r:id="rId32"/>
    <p:sldId id="1121" r:id="rId33"/>
    <p:sldId id="1123" r:id="rId34"/>
    <p:sldId id="1320" r:id="rId35"/>
    <p:sldId id="281" r:id="rId36"/>
    <p:sldId id="282" r:id="rId37"/>
    <p:sldId id="283" r:id="rId38"/>
    <p:sldId id="1356" r:id="rId39"/>
    <p:sldId id="272" r:id="rId40"/>
    <p:sldId id="288" r:id="rId41"/>
    <p:sldId id="289" r:id="rId42"/>
    <p:sldId id="291" r:id="rId43"/>
    <p:sldId id="292" r:id="rId44"/>
    <p:sldId id="290" r:id="rId45"/>
    <p:sldId id="1357" r:id="rId46"/>
    <p:sldId id="1358" r:id="rId47"/>
    <p:sldId id="1359" r:id="rId48"/>
    <p:sldId id="303" r:id="rId49"/>
    <p:sldId id="1362" r:id="rId50"/>
    <p:sldId id="698" r:id="rId51"/>
    <p:sldId id="1363" r:id="rId52"/>
    <p:sldId id="1364" r:id="rId53"/>
    <p:sldId id="1365" r:id="rId54"/>
    <p:sldId id="1366" r:id="rId55"/>
    <p:sldId id="1318" r:id="rId56"/>
    <p:sldId id="1367" r:id="rId57"/>
    <p:sldId id="1368" r:id="rId58"/>
    <p:sldId id="1369" r:id="rId59"/>
    <p:sldId id="1370" r:id="rId60"/>
    <p:sldId id="1371" r:id="rId61"/>
    <p:sldId id="1372" r:id="rId62"/>
    <p:sldId id="1373" r:id="rId63"/>
    <p:sldId id="1374" r:id="rId64"/>
    <p:sldId id="1375" r:id="rId65"/>
    <p:sldId id="1326" r:id="rId66"/>
    <p:sldId id="815" r:id="rId67"/>
    <p:sldId id="1194" r:id="rId68"/>
    <p:sldId id="1195" r:id="rId69"/>
    <p:sldId id="1345" r:id="rId70"/>
    <p:sldId id="1225" r:id="rId71"/>
    <p:sldId id="1307" r:id="rId72"/>
    <p:sldId id="1188" r:id="rId73"/>
    <p:sldId id="1197" r:id="rId74"/>
    <p:sldId id="1198" r:id="rId75"/>
    <p:sldId id="1185" r:id="rId76"/>
    <p:sldId id="1328" r:id="rId77"/>
    <p:sldId id="1112" r:id="rId78"/>
    <p:sldId id="431" r:id="rId79"/>
    <p:sldId id="1231" r:id="rId80"/>
    <p:sldId id="1355" r:id="rId81"/>
    <p:sldId id="1376" r:id="rId82"/>
    <p:sldId id="1377" r:id="rId83"/>
    <p:sldId id="1379" r:id="rId84"/>
    <p:sldId id="1380" r:id="rId8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8D6"/>
    <a:srgbClr val="95F52B"/>
    <a:srgbClr val="2AFBF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Kluza%20S.%20-%20SGH\udzia&#322;%20WPR%20w%20bud&#380;ecie%20rolny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FDPA-rozdzia&#322;y\FDPA-2023\Rozdzia&#322;_2023\tabele_wykresy_rozdzia&#322;_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rojekty\2021_wp&#322;yw_EZ&#321;_polskie)_roln_Politika_Inside\08_05_2021_dane\baz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0%20lat%20w%20UE%20-%20IRWiR\Wykresy%20doch&#243;d%20przedsi&#281;biorcy%20rolnego%202015=100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8%20maja%202024\Raport_-_Polski_handel_zagraniczny_towarami_rolno-spo&#380;ywczymi_w_2023_dane_wst&#281;pn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Kluza%20S.%20-%20SGH\Dynamika%20spo&#380;ycie%20i%20ekspo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ser\Desktop\Kluza%20S.%20-%20SGH\holt%20inwestycje%20(1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Arkusz1!$B$62:$B$81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Arkusz1!$D$62:$D$81</c:f>
              <c:numCache>
                <c:formatCode>General</c:formatCode>
                <c:ptCount val="20"/>
                <c:pt idx="0">
                  <c:v>7.7</c:v>
                </c:pt>
                <c:pt idx="1">
                  <c:v>27.5</c:v>
                </c:pt>
                <c:pt idx="2">
                  <c:v>31.9</c:v>
                </c:pt>
                <c:pt idx="3">
                  <c:v>23.3</c:v>
                </c:pt>
                <c:pt idx="4">
                  <c:v>29.7</c:v>
                </c:pt>
                <c:pt idx="5">
                  <c:v>30.9</c:v>
                </c:pt>
                <c:pt idx="6">
                  <c:v>35.5</c:v>
                </c:pt>
                <c:pt idx="7" formatCode="0.0">
                  <c:v>44.4</c:v>
                </c:pt>
                <c:pt idx="8" formatCode="0.0">
                  <c:v>43.7</c:v>
                </c:pt>
                <c:pt idx="9" formatCode="0.0">
                  <c:v>46.2</c:v>
                </c:pt>
                <c:pt idx="10" formatCode="0.0">
                  <c:v>48.7</c:v>
                </c:pt>
                <c:pt idx="11" formatCode="0.0">
                  <c:v>51.5</c:v>
                </c:pt>
                <c:pt idx="12" formatCode="0.0">
                  <c:v>50</c:v>
                </c:pt>
                <c:pt idx="13" formatCode="0.0">
                  <c:v>41.7</c:v>
                </c:pt>
                <c:pt idx="14" formatCode="0.0">
                  <c:v>44.9</c:v>
                </c:pt>
                <c:pt idx="15" formatCode="0.0">
                  <c:v>43</c:v>
                </c:pt>
                <c:pt idx="16" formatCode="0.0">
                  <c:v>43.9</c:v>
                </c:pt>
                <c:pt idx="17" formatCode="0.0">
                  <c:v>41.5</c:v>
                </c:pt>
                <c:pt idx="18" formatCode="0.0">
                  <c:v>41</c:v>
                </c:pt>
                <c:pt idx="19" formatCode="0.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8-41ED-AB62-EA29A17123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2179503"/>
        <c:axId val="212161772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Arkusz1!$B$62:$B$81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Arkusz1!$C$62:$C$81</c15:sqref>
                        </c15:formulaRef>
                      </c:ext>
                    </c:extLst>
                    <c:numCache>
                      <c:formatCode>General</c:formatCode>
                      <c:ptCount val="20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A38-41ED-AB62-EA29A17123C1}"/>
                  </c:ext>
                </c:extLst>
              </c15:ser>
            </c15:filteredBarSeries>
          </c:ext>
        </c:extLst>
      </c:barChart>
      <c:catAx>
        <c:axId val="157217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1617727"/>
        <c:crosses val="autoZero"/>
        <c:auto val="1"/>
        <c:lblAlgn val="ctr"/>
        <c:lblOffset val="100"/>
        <c:noMultiLvlLbl val="0"/>
      </c:catAx>
      <c:valAx>
        <c:axId val="2121617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2179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17615732816E-2"/>
          <c:y val="3.7372069030240811E-2"/>
          <c:w val="0.89709736011259467"/>
          <c:h val="0.77659234695208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wykresy_struktura_gosp_UE!$L$66</c:f>
              <c:strCache>
                <c:ptCount val="1"/>
                <c:pt idx="0">
                  <c:v>Gospodarstwa w grupach pow. 100 tys. euro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29-42FB-A47C-21FD2CD4F712}"/>
              </c:ext>
            </c:extLst>
          </c:dPt>
          <c:dLbls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29-42FB-A47C-21FD2CD4F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wykresy_struktura_gosp_UE!$K$67:$K$93</c:f>
              <c:strCache>
                <c:ptCount val="27"/>
                <c:pt idx="0">
                  <c:v>RO</c:v>
                </c:pt>
                <c:pt idx="1">
                  <c:v>EL</c:v>
                </c:pt>
                <c:pt idx="2">
                  <c:v>HR</c:v>
                </c:pt>
                <c:pt idx="3">
                  <c:v>MT</c:v>
                </c:pt>
                <c:pt idx="4">
                  <c:v>SI</c:v>
                </c:pt>
                <c:pt idx="5">
                  <c:v>LT</c:v>
                </c:pt>
                <c:pt idx="6">
                  <c:v>PL</c:v>
                </c:pt>
                <c:pt idx="7">
                  <c:v>LV</c:v>
                </c:pt>
                <c:pt idx="8">
                  <c:v>CY</c:v>
                </c:pt>
                <c:pt idx="9">
                  <c:v>PT</c:v>
                </c:pt>
                <c:pt idx="10">
                  <c:v>BG</c:v>
                </c:pt>
                <c:pt idx="11">
                  <c:v>HU</c:v>
                </c:pt>
                <c:pt idx="12">
                  <c:v>IT</c:v>
                </c:pt>
                <c:pt idx="13">
                  <c:v>ES</c:v>
                </c:pt>
                <c:pt idx="14">
                  <c:v>SK</c:v>
                </c:pt>
                <c:pt idx="15">
                  <c:v>EE</c:v>
                </c:pt>
                <c:pt idx="16">
                  <c:v>IE</c:v>
                </c:pt>
                <c:pt idx="17">
                  <c:v>AT</c:v>
                </c:pt>
                <c:pt idx="18">
                  <c:v>SE</c:v>
                </c:pt>
                <c:pt idx="19">
                  <c:v>FI</c:v>
                </c:pt>
                <c:pt idx="20">
                  <c:v>CZ</c:v>
                </c:pt>
                <c:pt idx="21">
                  <c:v>DK</c:v>
                </c:pt>
                <c:pt idx="22">
                  <c:v>DE</c:v>
                </c:pt>
                <c:pt idx="23">
                  <c:v>FR</c:v>
                </c:pt>
                <c:pt idx="24">
                  <c:v>LU</c:v>
                </c:pt>
                <c:pt idx="25">
                  <c:v>BE</c:v>
                </c:pt>
                <c:pt idx="26">
                  <c:v>NL</c:v>
                </c:pt>
              </c:strCache>
            </c:strRef>
          </c:cat>
          <c:val>
            <c:numRef>
              <c:f>wykresy_struktura_gosp_UE!$L$67:$L$93</c:f>
              <c:numCache>
                <c:formatCode>0.0</c:formatCode>
                <c:ptCount val="27"/>
                <c:pt idx="0">
                  <c:v>0.41322457179473859</c:v>
                </c:pt>
                <c:pt idx="1">
                  <c:v>1.4980497088695848</c:v>
                </c:pt>
                <c:pt idx="2">
                  <c:v>1.7508511081775866</c:v>
                </c:pt>
                <c:pt idx="3">
                  <c:v>2.0942408376963355</c:v>
                </c:pt>
                <c:pt idx="4">
                  <c:v>2.3589460615257285</c:v>
                </c:pt>
                <c:pt idx="5">
                  <c:v>3.0289262456459185</c:v>
                </c:pt>
                <c:pt idx="6">
                  <c:v>3.2385708797541302</c:v>
                </c:pt>
                <c:pt idx="7">
                  <c:v>3.3632937083212524</c:v>
                </c:pt>
                <c:pt idx="8">
                  <c:v>4.0540540540540544</c:v>
                </c:pt>
                <c:pt idx="9">
                  <c:v>4.0968920129556894</c:v>
                </c:pt>
                <c:pt idx="10">
                  <c:v>4.7683615819209031</c:v>
                </c:pt>
                <c:pt idx="11">
                  <c:v>4.7705235940530057</c:v>
                </c:pt>
                <c:pt idx="12">
                  <c:v>9.0249705890157728</c:v>
                </c:pt>
                <c:pt idx="13">
                  <c:v>9.4438614900314803</c:v>
                </c:pt>
                <c:pt idx="14">
                  <c:v>11.614875191034134</c:v>
                </c:pt>
                <c:pt idx="15">
                  <c:v>11.894273127753305</c:v>
                </c:pt>
                <c:pt idx="16">
                  <c:v>13.287250384024578</c:v>
                </c:pt>
                <c:pt idx="17">
                  <c:v>16.409423233143784</c:v>
                </c:pt>
                <c:pt idx="18">
                  <c:v>16.955782312925173</c:v>
                </c:pt>
                <c:pt idx="19">
                  <c:v>17.791411042944784</c:v>
                </c:pt>
                <c:pt idx="20">
                  <c:v>18.276220145379021</c:v>
                </c:pt>
                <c:pt idx="21">
                  <c:v>27.696871628910465</c:v>
                </c:pt>
                <c:pt idx="22">
                  <c:v>36.532602071907377</c:v>
                </c:pt>
                <c:pt idx="23">
                  <c:v>45.399725204824186</c:v>
                </c:pt>
                <c:pt idx="24">
                  <c:v>50.267379679144376</c:v>
                </c:pt>
                <c:pt idx="25">
                  <c:v>52.957511802277139</c:v>
                </c:pt>
                <c:pt idx="26">
                  <c:v>64.31149097815765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9-42FB-A47C-21FD2CD4F712}"/>
            </c:ext>
          </c:extLst>
        </c:ser>
        <c:ser>
          <c:idx val="1"/>
          <c:order val="1"/>
          <c:tx>
            <c:strRef>
              <c:f>wykresy_struktura_gosp_UE!$M$66</c:f>
              <c:strCache>
                <c:ptCount val="1"/>
                <c:pt idx="0">
                  <c:v>SO w gospodarstwach pow. 100 tys. euro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D29-42FB-A47C-21FD2CD4F712}"/>
              </c:ext>
            </c:extLst>
          </c:dPt>
          <c:dLbls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29-42FB-A47C-21FD2CD4F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wykresy_struktura_gosp_UE!$K$67:$K$93</c:f>
              <c:strCache>
                <c:ptCount val="27"/>
                <c:pt idx="0">
                  <c:v>RO</c:v>
                </c:pt>
                <c:pt idx="1">
                  <c:v>EL</c:v>
                </c:pt>
                <c:pt idx="2">
                  <c:v>HR</c:v>
                </c:pt>
                <c:pt idx="3">
                  <c:v>MT</c:v>
                </c:pt>
                <c:pt idx="4">
                  <c:v>SI</c:v>
                </c:pt>
                <c:pt idx="5">
                  <c:v>LT</c:v>
                </c:pt>
                <c:pt idx="6">
                  <c:v>PL</c:v>
                </c:pt>
                <c:pt idx="7">
                  <c:v>LV</c:v>
                </c:pt>
                <c:pt idx="8">
                  <c:v>CY</c:v>
                </c:pt>
                <c:pt idx="9">
                  <c:v>PT</c:v>
                </c:pt>
                <c:pt idx="10">
                  <c:v>BG</c:v>
                </c:pt>
                <c:pt idx="11">
                  <c:v>HU</c:v>
                </c:pt>
                <c:pt idx="12">
                  <c:v>IT</c:v>
                </c:pt>
                <c:pt idx="13">
                  <c:v>ES</c:v>
                </c:pt>
                <c:pt idx="14">
                  <c:v>SK</c:v>
                </c:pt>
                <c:pt idx="15">
                  <c:v>EE</c:v>
                </c:pt>
                <c:pt idx="16">
                  <c:v>IE</c:v>
                </c:pt>
                <c:pt idx="17">
                  <c:v>AT</c:v>
                </c:pt>
                <c:pt idx="18">
                  <c:v>SE</c:v>
                </c:pt>
                <c:pt idx="19">
                  <c:v>FI</c:v>
                </c:pt>
                <c:pt idx="20">
                  <c:v>CZ</c:v>
                </c:pt>
                <c:pt idx="21">
                  <c:v>DK</c:v>
                </c:pt>
                <c:pt idx="22">
                  <c:v>DE</c:v>
                </c:pt>
                <c:pt idx="23">
                  <c:v>FR</c:v>
                </c:pt>
                <c:pt idx="24">
                  <c:v>LU</c:v>
                </c:pt>
                <c:pt idx="25">
                  <c:v>BE</c:v>
                </c:pt>
                <c:pt idx="26">
                  <c:v>NL</c:v>
                </c:pt>
              </c:strCache>
            </c:strRef>
          </c:cat>
          <c:val>
            <c:numRef>
              <c:f>wykresy_struktura_gosp_UE!$M$67:$M$93</c:f>
              <c:numCache>
                <c:formatCode>0.0</c:formatCode>
                <c:ptCount val="27"/>
                <c:pt idx="0">
                  <c:v>38.878959691807964</c:v>
                </c:pt>
                <c:pt idx="1">
                  <c:v>25.612626202982462</c:v>
                </c:pt>
                <c:pt idx="2">
                  <c:v>41.525731961548367</c:v>
                </c:pt>
                <c:pt idx="3">
                  <c:v>54.894557411378599</c:v>
                </c:pt>
                <c:pt idx="4">
                  <c:v>35.83802809910199</c:v>
                </c:pt>
                <c:pt idx="5">
                  <c:v>57.017659828211663</c:v>
                </c:pt>
                <c:pt idx="6">
                  <c:v>47.322547422281616</c:v>
                </c:pt>
                <c:pt idx="7">
                  <c:v>66.472174045023777</c:v>
                </c:pt>
                <c:pt idx="8">
                  <c:v>76.385153371424394</c:v>
                </c:pt>
                <c:pt idx="9">
                  <c:v>66.000401663663979</c:v>
                </c:pt>
                <c:pt idx="10">
                  <c:v>71.267821381699065</c:v>
                </c:pt>
                <c:pt idx="11">
                  <c:v>70.036399736561918</c:v>
                </c:pt>
                <c:pt idx="12">
                  <c:v>72.797486243797636</c:v>
                </c:pt>
                <c:pt idx="13">
                  <c:v>71.122948674744009</c:v>
                </c:pt>
                <c:pt idx="14">
                  <c:v>90.022887317112747</c:v>
                </c:pt>
                <c:pt idx="15">
                  <c:v>83.250558172522815</c:v>
                </c:pt>
                <c:pt idx="16">
                  <c:v>66.819619936443459</c:v>
                </c:pt>
                <c:pt idx="17">
                  <c:v>61.921906211958145</c:v>
                </c:pt>
                <c:pt idx="18">
                  <c:v>83.941343879670256</c:v>
                </c:pt>
                <c:pt idx="19">
                  <c:v>73.557295809341042</c:v>
                </c:pt>
                <c:pt idx="20">
                  <c:v>92.077766075873257</c:v>
                </c:pt>
                <c:pt idx="21">
                  <c:v>94.477055998240473</c:v>
                </c:pt>
                <c:pt idx="22">
                  <c:v>90.035058217358596</c:v>
                </c:pt>
                <c:pt idx="23">
                  <c:v>88.993814634445201</c:v>
                </c:pt>
                <c:pt idx="24">
                  <c:v>90.851765767770857</c:v>
                </c:pt>
                <c:pt idx="25">
                  <c:v>92.60782011199916</c:v>
                </c:pt>
                <c:pt idx="26">
                  <c:v>97.524106406461684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29-42FB-A47C-21FD2CD4F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276576"/>
        <c:axId val="257258944"/>
      </c:barChart>
      <c:catAx>
        <c:axId val="9427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7258944"/>
        <c:crosses val="autoZero"/>
        <c:auto val="1"/>
        <c:lblAlgn val="ctr"/>
        <c:lblOffset val="100"/>
        <c:noMultiLvlLbl val="0"/>
      </c:catAx>
      <c:valAx>
        <c:axId val="2572589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427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A7-4467-84CB-768D6DA3B8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latin typeface="+mj-lt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Tabele_dodatkowe_2!$B$67:$B$94</c:f>
              <c:strCache>
                <c:ptCount val="28"/>
                <c:pt idx="0">
                  <c:v>Irlandia</c:v>
                </c:pt>
                <c:pt idx="1">
                  <c:v>Finlandia</c:v>
                </c:pt>
                <c:pt idx="2">
                  <c:v>Łotwa</c:v>
                </c:pt>
                <c:pt idx="3">
                  <c:v>Litwa</c:v>
                </c:pt>
                <c:pt idx="4">
                  <c:v>Wielka Brytania</c:v>
                </c:pt>
                <c:pt idx="5">
                  <c:v>Słowacja</c:v>
                </c:pt>
                <c:pt idx="6">
                  <c:v>Polska</c:v>
                </c:pt>
                <c:pt idx="7">
                  <c:v>Estonia</c:v>
                </c:pt>
                <c:pt idx="8">
                  <c:v>Dania</c:v>
                </c:pt>
                <c:pt idx="9">
                  <c:v>Węgry</c:v>
                </c:pt>
                <c:pt idx="10">
                  <c:v>Chorwacja</c:v>
                </c:pt>
                <c:pt idx="11">
                  <c:v>Czechy</c:v>
                </c:pt>
                <c:pt idx="12">
                  <c:v>Francja</c:v>
                </c:pt>
                <c:pt idx="13">
                  <c:v>Bułgaria</c:v>
                </c:pt>
                <c:pt idx="14">
                  <c:v>Szwecja</c:v>
                </c:pt>
                <c:pt idx="15">
                  <c:v>Luksemburg</c:v>
                </c:pt>
                <c:pt idx="16">
                  <c:v>Niemcy</c:v>
                </c:pt>
                <c:pt idx="17">
                  <c:v>Belgia</c:v>
                </c:pt>
                <c:pt idx="18">
                  <c:v>Cypr</c:v>
                </c:pt>
                <c:pt idx="19">
                  <c:v>Hiszpania</c:v>
                </c:pt>
                <c:pt idx="20">
                  <c:v>Słowenia</c:v>
                </c:pt>
                <c:pt idx="21">
                  <c:v>Portugalia</c:v>
                </c:pt>
                <c:pt idx="22">
                  <c:v>Austria</c:v>
                </c:pt>
                <c:pt idx="23">
                  <c:v>Włochy</c:v>
                </c:pt>
                <c:pt idx="24">
                  <c:v>Grecja</c:v>
                </c:pt>
                <c:pt idx="25">
                  <c:v>Rumunia</c:v>
                </c:pt>
                <c:pt idx="26">
                  <c:v>Malta</c:v>
                </c:pt>
                <c:pt idx="27">
                  <c:v>Niderlandy</c:v>
                </c:pt>
              </c:strCache>
            </c:strRef>
          </c:cat>
          <c:val>
            <c:numRef>
              <c:f>Tabele_dodatkowe_2!$C$67:$C$94</c:f>
              <c:numCache>
                <c:formatCode>#,##0</c:formatCode>
                <c:ptCount val="28"/>
                <c:pt idx="0">
                  <c:v>33.169873556899397</c:v>
                </c:pt>
                <c:pt idx="1">
                  <c:v>25.113498096371988</c:v>
                </c:pt>
                <c:pt idx="2">
                  <c:v>23.495493701139896</c:v>
                </c:pt>
                <c:pt idx="3">
                  <c:v>23.201030667870942</c:v>
                </c:pt>
                <c:pt idx="4">
                  <c:v>22.973564579938689</c:v>
                </c:pt>
                <c:pt idx="5">
                  <c:v>22.586770428015591</c:v>
                </c:pt>
                <c:pt idx="6">
                  <c:v>22.032896319690831</c:v>
                </c:pt>
                <c:pt idx="7">
                  <c:v>21.91535305549559</c:v>
                </c:pt>
                <c:pt idx="8">
                  <c:v>16.903867801607866</c:v>
                </c:pt>
                <c:pt idx="9">
                  <c:v>16.220955099111954</c:v>
                </c:pt>
                <c:pt idx="10">
                  <c:v>16.068404671864659</c:v>
                </c:pt>
                <c:pt idx="11">
                  <c:v>15.106387707861673</c:v>
                </c:pt>
                <c:pt idx="12">
                  <c:v>14.587138257667776</c:v>
                </c:pt>
                <c:pt idx="13">
                  <c:v>14.341031509351087</c:v>
                </c:pt>
                <c:pt idx="14">
                  <c:v>13.166385502731902</c:v>
                </c:pt>
                <c:pt idx="15">
                  <c:v>12.879931727171273</c:v>
                </c:pt>
                <c:pt idx="16">
                  <c:v>11.86552263734751</c:v>
                </c:pt>
                <c:pt idx="17">
                  <c:v>11.462539916482768</c:v>
                </c:pt>
                <c:pt idx="18">
                  <c:v>10.292633703329972</c:v>
                </c:pt>
                <c:pt idx="19">
                  <c:v>9.5903294013700489</c:v>
                </c:pt>
                <c:pt idx="20">
                  <c:v>8.8894886327127267</c:v>
                </c:pt>
                <c:pt idx="21">
                  <c:v>8.8279644206690424</c:v>
                </c:pt>
                <c:pt idx="22">
                  <c:v>7.9175436424414976</c:v>
                </c:pt>
                <c:pt idx="23">
                  <c:v>7.8395345276373645</c:v>
                </c:pt>
                <c:pt idx="24">
                  <c:v>6.8313154308008714</c:v>
                </c:pt>
                <c:pt idx="25">
                  <c:v>6.3440683353785694</c:v>
                </c:pt>
                <c:pt idx="26">
                  <c:v>5.632040050062578</c:v>
                </c:pt>
                <c:pt idx="27">
                  <c:v>5.2361763968399151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A7-4467-84CB-768D6DA3B8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4061056"/>
        <c:axId val="174062592"/>
      </c:barChart>
      <c:catAx>
        <c:axId val="17406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+mj-lt"/>
              </a:defRPr>
            </a:pPr>
            <a:endParaRPr lang="pl-PL"/>
          </a:p>
        </c:txPr>
        <c:crossAx val="174062592"/>
        <c:crosses val="autoZero"/>
        <c:auto val="1"/>
        <c:lblAlgn val="ctr"/>
        <c:lblOffset val="100"/>
        <c:noMultiLvlLbl val="0"/>
      </c:catAx>
      <c:valAx>
        <c:axId val="17406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>
                <a:latin typeface="+mj-lt"/>
              </a:defRPr>
            </a:pPr>
            <a:endParaRPr lang="pl-PL"/>
          </a:p>
        </c:txPr>
        <c:crossAx val="17406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2593492559645"/>
          <c:y val="0.13272050296038576"/>
          <c:w val="0.78668082255248706"/>
          <c:h val="0.51093276131181264"/>
        </c:manualLayout>
      </c:layout>
      <c:lineChart>
        <c:grouping val="standard"/>
        <c:varyColors val="0"/>
        <c:ser>
          <c:idx val="0"/>
          <c:order val="0"/>
          <c:tx>
            <c:strRef>
              <c:f>Arkusz1!$A$5</c:f>
              <c:strCache>
                <c:ptCount val="1"/>
                <c:pt idx="0">
                  <c:v>Produkcja globalna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5062494751732734E-3"/>
                  <c:y val="-2.03298550730222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cat>
            <c:numRef>
              <c:f>Arkusz1!$B$4:$T$4</c:f>
              <c:numCache>
                <c:formatCode>0</c:formatCode>
                <c:ptCount val="19"/>
                <c:pt idx="0" formatCode="General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Arkusz1!$B$5:$T$5</c:f>
              <c:numCache>
                <c:formatCode>0</c:formatCode>
                <c:ptCount val="19"/>
                <c:pt idx="0" formatCode="General">
                  <c:v>100</c:v>
                </c:pt>
                <c:pt idx="1">
                  <c:v>95.8</c:v>
                </c:pt>
                <c:pt idx="2">
                  <c:v>94.7</c:v>
                </c:pt>
                <c:pt idx="3">
                  <c:v>93.5</c:v>
                </c:pt>
                <c:pt idx="4">
                  <c:v>99</c:v>
                </c:pt>
                <c:pt idx="5">
                  <c:v>102.2</c:v>
                </c:pt>
                <c:pt idx="6">
                  <c:v>104.7</c:v>
                </c:pt>
                <c:pt idx="7">
                  <c:v>101.8</c:v>
                </c:pt>
                <c:pt idx="8">
                  <c:v>104.1</c:v>
                </c:pt>
                <c:pt idx="9">
                  <c:v>103.1</c:v>
                </c:pt>
                <c:pt idx="10">
                  <c:v>106.6</c:v>
                </c:pt>
                <c:pt idx="11">
                  <c:v>112.5</c:v>
                </c:pt>
                <c:pt idx="12">
                  <c:v>120.5</c:v>
                </c:pt>
                <c:pt idx="13">
                  <c:v>124.2</c:v>
                </c:pt>
                <c:pt idx="14">
                  <c:v>126.5</c:v>
                </c:pt>
                <c:pt idx="15">
                  <c:v>121.8</c:v>
                </c:pt>
                <c:pt idx="16">
                  <c:v>123.9</c:v>
                </c:pt>
                <c:pt idx="17">
                  <c:v>118.3</c:v>
                </c:pt>
                <c:pt idx="18">
                  <c:v>122.1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F8-438D-B498-0E47A429917A}"/>
            </c:ext>
          </c:extLst>
        </c:ser>
        <c:ser>
          <c:idx val="1"/>
          <c:order val="1"/>
          <c:tx>
            <c:strRef>
              <c:f>Arkusz1!$A$6</c:f>
              <c:strCache>
                <c:ptCount val="1"/>
                <c:pt idx="0">
                  <c:v>Produkcja towarowa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cat>
            <c:numRef>
              <c:f>Arkusz1!$B$4:$T$4</c:f>
              <c:numCache>
                <c:formatCode>0</c:formatCode>
                <c:ptCount val="19"/>
                <c:pt idx="0" formatCode="General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Arkusz1!$B$6:$T$6</c:f>
              <c:numCache>
                <c:formatCode>0</c:formatCode>
                <c:ptCount val="19"/>
                <c:pt idx="0" formatCode="General">
                  <c:v>100</c:v>
                </c:pt>
                <c:pt idx="1">
                  <c:v>95.8</c:v>
                </c:pt>
                <c:pt idx="2">
                  <c:v>99.8</c:v>
                </c:pt>
                <c:pt idx="3">
                  <c:v>104</c:v>
                </c:pt>
                <c:pt idx="4">
                  <c:v>105.6</c:v>
                </c:pt>
                <c:pt idx="5">
                  <c:v>112</c:v>
                </c:pt>
                <c:pt idx="6">
                  <c:v>115.5</c:v>
                </c:pt>
                <c:pt idx="7">
                  <c:v>113.6</c:v>
                </c:pt>
                <c:pt idx="8">
                  <c:v>118</c:v>
                </c:pt>
                <c:pt idx="9">
                  <c:v>119.4</c:v>
                </c:pt>
                <c:pt idx="10">
                  <c:v>125</c:v>
                </c:pt>
                <c:pt idx="11">
                  <c:v>127.6</c:v>
                </c:pt>
                <c:pt idx="12">
                  <c:v>126.7</c:v>
                </c:pt>
                <c:pt idx="13">
                  <c:v>133.9</c:v>
                </c:pt>
                <c:pt idx="14">
                  <c:v>138.30000000000001</c:v>
                </c:pt>
                <c:pt idx="15">
                  <c:v>132.4</c:v>
                </c:pt>
                <c:pt idx="16">
                  <c:v>134.69999999999999</c:v>
                </c:pt>
                <c:pt idx="17">
                  <c:v>131.80000000000001</c:v>
                </c:pt>
                <c:pt idx="18">
                  <c:v>134.5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F8-438D-B498-0E47A429917A}"/>
            </c:ext>
          </c:extLst>
        </c:ser>
        <c:ser>
          <c:idx val="2"/>
          <c:order val="2"/>
          <c:tx>
            <c:strRef>
              <c:f>Arkusz1!$A$7</c:f>
              <c:strCache>
                <c:ptCount val="1"/>
                <c:pt idx="0">
                  <c:v>Wartość dodana brutto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4597747258319726E-2"/>
                  <c:y val="6.250259415247512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cat>
            <c:numRef>
              <c:f>Arkusz1!$B$4:$T$4</c:f>
              <c:numCache>
                <c:formatCode>0</c:formatCode>
                <c:ptCount val="19"/>
                <c:pt idx="0" formatCode="General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Arkusz1!$B$7:$T$7</c:f>
              <c:numCache>
                <c:formatCode>0</c:formatCode>
                <c:ptCount val="19"/>
                <c:pt idx="0" formatCode="General">
                  <c:v>100</c:v>
                </c:pt>
                <c:pt idx="1">
                  <c:v>93.8</c:v>
                </c:pt>
                <c:pt idx="2">
                  <c:v>90</c:v>
                </c:pt>
                <c:pt idx="3">
                  <c:v>86.3</c:v>
                </c:pt>
                <c:pt idx="4">
                  <c:v>92.9</c:v>
                </c:pt>
                <c:pt idx="5">
                  <c:v>96.5</c:v>
                </c:pt>
                <c:pt idx="6">
                  <c:v>105.9</c:v>
                </c:pt>
                <c:pt idx="7">
                  <c:v>104.6</c:v>
                </c:pt>
                <c:pt idx="8">
                  <c:v>103.7</c:v>
                </c:pt>
                <c:pt idx="9">
                  <c:v>101.3</c:v>
                </c:pt>
                <c:pt idx="10">
                  <c:v>115.2</c:v>
                </c:pt>
                <c:pt idx="11">
                  <c:v>104.3</c:v>
                </c:pt>
                <c:pt idx="12">
                  <c:v>95</c:v>
                </c:pt>
                <c:pt idx="13">
                  <c:v>105</c:v>
                </c:pt>
                <c:pt idx="14">
                  <c:v>122.4</c:v>
                </c:pt>
                <c:pt idx="15">
                  <c:v>131.69999999999999</c:v>
                </c:pt>
                <c:pt idx="16">
                  <c:v>142.72</c:v>
                </c:pt>
                <c:pt idx="17">
                  <c:v>114.7</c:v>
                </c:pt>
                <c:pt idx="18">
                  <c:v>112.7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F8-438D-B498-0E47A4299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32512"/>
        <c:axId val="2014727504"/>
      </c:lineChart>
      <c:catAx>
        <c:axId val="1113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4727504"/>
        <c:crosses val="autoZero"/>
        <c:auto val="1"/>
        <c:lblAlgn val="ctr"/>
        <c:lblOffset val="100"/>
        <c:noMultiLvlLbl val="0"/>
      </c:catAx>
      <c:valAx>
        <c:axId val="2014727504"/>
        <c:scaling>
          <c:orientation val="minMax"/>
          <c:max val="154"/>
          <c:min val="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32512"/>
        <c:crossesAt val="1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 w="6350"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2282536422077675"/>
          <c:y val="0.85044087966624915"/>
          <c:w val="0.55315445623644866"/>
          <c:h val="8.72994812265127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11887020768093"/>
          <c:y val="5.6551021713752946E-2"/>
          <c:w val="0.72509972151717605"/>
          <c:h val="0.61881314699792966"/>
        </c:manualLayout>
      </c:layout>
      <c:lineChart>
        <c:grouping val="standard"/>
        <c:varyColors val="0"/>
        <c:ser>
          <c:idx val="0"/>
          <c:order val="0"/>
          <c:tx>
            <c:strRef>
              <c:f>Arkusz1!$A$9</c:f>
              <c:strCache>
                <c:ptCount val="1"/>
                <c:pt idx="0">
                  <c:v>Dochód przedsiębiorcy rolnego na 1 FWU - UE 27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Arkusz1!$B$8:$U$8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Arkusz1!$B$9:$U$9</c:f>
              <c:numCache>
                <c:formatCode>_-* #\ ##0\ _z_ł_-;\-* #\ ##0\ _z_ł_-;_-* "-"??\ _z_ł_-;_-@_-</c:formatCode>
                <c:ptCount val="20"/>
                <c:pt idx="1">
                  <c:v>69.09</c:v>
                </c:pt>
                <c:pt idx="2">
                  <c:v>71.75</c:v>
                </c:pt>
                <c:pt idx="3">
                  <c:v>81.069999999999993</c:v>
                </c:pt>
                <c:pt idx="4">
                  <c:v>73.97</c:v>
                </c:pt>
                <c:pt idx="5">
                  <c:v>60.46</c:v>
                </c:pt>
                <c:pt idx="6">
                  <c:v>86.61</c:v>
                </c:pt>
                <c:pt idx="7">
                  <c:v>99.76</c:v>
                </c:pt>
                <c:pt idx="8">
                  <c:v>97.68</c:v>
                </c:pt>
                <c:pt idx="9">
                  <c:v>103.24</c:v>
                </c:pt>
                <c:pt idx="10">
                  <c:v>104.44</c:v>
                </c:pt>
                <c:pt idx="11">
                  <c:v>100</c:v>
                </c:pt>
                <c:pt idx="12">
                  <c:v>97.61</c:v>
                </c:pt>
                <c:pt idx="13">
                  <c:v>120.65</c:v>
                </c:pt>
                <c:pt idx="14">
                  <c:v>116.16</c:v>
                </c:pt>
                <c:pt idx="15">
                  <c:v>121.85</c:v>
                </c:pt>
                <c:pt idx="16">
                  <c:v>125.09</c:v>
                </c:pt>
                <c:pt idx="17">
                  <c:v>142.56</c:v>
                </c:pt>
                <c:pt idx="18">
                  <c:v>168.18</c:v>
                </c:pt>
                <c:pt idx="19">
                  <c:v>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51-4011-A116-5AA6A2BF1744}"/>
            </c:ext>
          </c:extLst>
        </c:ser>
        <c:ser>
          <c:idx val="1"/>
          <c:order val="1"/>
          <c:tx>
            <c:strRef>
              <c:f>Arkusz1!$A$10</c:f>
              <c:strCache>
                <c:ptCount val="1"/>
                <c:pt idx="0">
                  <c:v>Dochód przedsiębiorcy rolnego na 1 FWU - Polska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Arkusz1!$B$8:$U$8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Arkusz1!$B$10:$U$10</c:f>
              <c:numCache>
                <c:formatCode>_-* #\ ##0\ _z_ł_-;\-* #\ ##0\ _z_ł_-;_-* "-"??\ _z_ł_-;_-@_-</c:formatCode>
                <c:ptCount val="20"/>
                <c:pt idx="0">
                  <c:v>64.08</c:v>
                </c:pt>
                <c:pt idx="1">
                  <c:v>57.43</c:v>
                </c:pt>
                <c:pt idx="2">
                  <c:v>63.95</c:v>
                </c:pt>
                <c:pt idx="3">
                  <c:v>78.94</c:v>
                </c:pt>
                <c:pt idx="4">
                  <c:v>67.37</c:v>
                </c:pt>
                <c:pt idx="5">
                  <c:v>75.599999999999994</c:v>
                </c:pt>
                <c:pt idx="6">
                  <c:v>92.27</c:v>
                </c:pt>
                <c:pt idx="7">
                  <c:v>123.01</c:v>
                </c:pt>
                <c:pt idx="8">
                  <c:v>113.64</c:v>
                </c:pt>
                <c:pt idx="9">
                  <c:v>124.38</c:v>
                </c:pt>
                <c:pt idx="10">
                  <c:v>99.74</c:v>
                </c:pt>
                <c:pt idx="11">
                  <c:v>100</c:v>
                </c:pt>
                <c:pt idx="12">
                  <c:v>108.04</c:v>
                </c:pt>
                <c:pt idx="13">
                  <c:v>141.25</c:v>
                </c:pt>
                <c:pt idx="14">
                  <c:v>133.33000000000001</c:v>
                </c:pt>
                <c:pt idx="15">
                  <c:v>140.99</c:v>
                </c:pt>
                <c:pt idx="16">
                  <c:v>169.47</c:v>
                </c:pt>
                <c:pt idx="17">
                  <c:v>159.77000000000001</c:v>
                </c:pt>
                <c:pt idx="18">
                  <c:v>205</c:v>
                </c:pt>
                <c:pt idx="1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51-4011-A116-5AA6A2BF1744}"/>
            </c:ext>
          </c:extLst>
        </c:ser>
        <c:ser>
          <c:idx val="2"/>
          <c:order val="2"/>
          <c:tx>
            <c:strRef>
              <c:f>Arkusz1!$A$11</c:f>
              <c:strCache>
                <c:ptCount val="1"/>
                <c:pt idx="0">
                  <c:v>Dochód przedsiębiorcy rolnego - UE 27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Arkusz1!$B$8:$U$8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Arkusz1!$B$11:$U$11</c:f>
              <c:numCache>
                <c:formatCode>_-* #\ ##0\ _z_ł_-;\-* #\ ##0\ _z_ł_-;_-* "-"??\ _z_ł_-;_-@_-</c:formatCode>
                <c:ptCount val="20"/>
                <c:pt idx="1">
                  <c:v>99</c:v>
                </c:pt>
                <c:pt idx="2">
                  <c:v>100.28</c:v>
                </c:pt>
                <c:pt idx="3">
                  <c:v>107</c:v>
                </c:pt>
                <c:pt idx="4">
                  <c:v>94.75</c:v>
                </c:pt>
                <c:pt idx="5">
                  <c:v>75.650000000000006</c:v>
                </c:pt>
                <c:pt idx="6">
                  <c:v>99.84</c:v>
                </c:pt>
                <c:pt idx="7">
                  <c:v>107.61</c:v>
                </c:pt>
                <c:pt idx="8">
                  <c:v>104.71</c:v>
                </c:pt>
                <c:pt idx="9">
                  <c:v>109.42</c:v>
                </c:pt>
                <c:pt idx="10">
                  <c:v>107.12</c:v>
                </c:pt>
                <c:pt idx="11">
                  <c:v>100</c:v>
                </c:pt>
                <c:pt idx="12">
                  <c:v>100.76</c:v>
                </c:pt>
                <c:pt idx="13">
                  <c:v>115.98</c:v>
                </c:pt>
                <c:pt idx="14">
                  <c:v>109.52</c:v>
                </c:pt>
                <c:pt idx="15">
                  <c:v>111.83</c:v>
                </c:pt>
                <c:pt idx="16">
                  <c:v>105.95</c:v>
                </c:pt>
                <c:pt idx="17">
                  <c:v>112.79</c:v>
                </c:pt>
                <c:pt idx="18">
                  <c:v>129</c:v>
                </c:pt>
                <c:pt idx="19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51-4011-A116-5AA6A2BF1744}"/>
            </c:ext>
          </c:extLst>
        </c:ser>
        <c:ser>
          <c:idx val="3"/>
          <c:order val="3"/>
          <c:tx>
            <c:strRef>
              <c:f>Arkusz1!$A$12</c:f>
              <c:strCache>
                <c:ptCount val="1"/>
                <c:pt idx="0">
                  <c:v>Dochód przedsiębiorcy rolnego - Polska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Arkusz1!$B$8:$U$8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Arkusz1!$B$12:$U$12</c:f>
              <c:numCache>
                <c:formatCode>_-* #\ ##0\ _z_ł_-;\-* #\ ##0\ _z_ł_-;_-* "-"??\ _z_ł_-;_-@_-</c:formatCode>
                <c:ptCount val="20"/>
                <c:pt idx="0">
                  <c:v>76.14</c:v>
                </c:pt>
                <c:pt idx="1">
                  <c:v>68.42</c:v>
                </c:pt>
                <c:pt idx="2">
                  <c:v>76.56</c:v>
                </c:pt>
                <c:pt idx="3">
                  <c:v>94.5</c:v>
                </c:pt>
                <c:pt idx="4">
                  <c:v>80.400000000000006</c:v>
                </c:pt>
                <c:pt idx="5">
                  <c:v>90.22</c:v>
                </c:pt>
                <c:pt idx="6">
                  <c:v>105.73</c:v>
                </c:pt>
                <c:pt idx="7">
                  <c:v>122.58</c:v>
                </c:pt>
                <c:pt idx="8">
                  <c:v>113.09</c:v>
                </c:pt>
                <c:pt idx="9">
                  <c:v>123.68</c:v>
                </c:pt>
                <c:pt idx="10">
                  <c:v>99.41</c:v>
                </c:pt>
                <c:pt idx="11">
                  <c:v>100</c:v>
                </c:pt>
                <c:pt idx="12">
                  <c:v>107.8</c:v>
                </c:pt>
                <c:pt idx="13">
                  <c:v>117.04</c:v>
                </c:pt>
                <c:pt idx="14">
                  <c:v>110.84</c:v>
                </c:pt>
                <c:pt idx="15">
                  <c:v>117.2</c:v>
                </c:pt>
                <c:pt idx="16">
                  <c:v>120.76</c:v>
                </c:pt>
                <c:pt idx="17">
                  <c:v>113.83</c:v>
                </c:pt>
                <c:pt idx="18">
                  <c:v>146</c:v>
                </c:pt>
                <c:pt idx="19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51-4011-A116-5AA6A2BF1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8332639"/>
        <c:axId val="1344049327"/>
      </c:lineChart>
      <c:catAx>
        <c:axId val="126833263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4049327"/>
        <c:crosses val="autoZero"/>
        <c:auto val="1"/>
        <c:lblAlgn val="ctr"/>
        <c:lblOffset val="100"/>
        <c:noMultiLvlLbl val="0"/>
      </c:catAx>
      <c:valAx>
        <c:axId val="1344049327"/>
        <c:scaling>
          <c:orientation val="minMax"/>
          <c:max val="2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z_ł_-;\-* #\ ##0\ _z_ł_-;_-* &quot;-&quot;??\ _z_ł_-;_-@_-" sourceLinked="1"/>
        <c:majorTickMark val="out"/>
        <c:minorTickMark val="none"/>
        <c:tickLblPos val="nextTo"/>
        <c:spPr>
          <a:noFill/>
          <a:ln>
            <a:noFill/>
          </a:ln>
          <a:effectLst>
            <a:glow>
              <a:schemeClr val="accent1">
                <a:alpha val="40000"/>
              </a:schemeClr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6833263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7D-4FA9-A3E6-1F46D17FED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Arkusz1!$N$5:$N$8</c:f>
              <c:strCache>
                <c:ptCount val="4"/>
                <c:pt idx="0">
                  <c:v>Dynamika sprzedaży detalicznej towarów nieżywnościowych</c:v>
                </c:pt>
                <c:pt idx="1">
                  <c:v>Dynamika sprzedaży detalicznej żywności i napojów bezalkoholowych</c:v>
                </c:pt>
                <c:pt idx="2">
                  <c:v>Produkcja towarowa rolnictwa</c:v>
                </c:pt>
                <c:pt idx="3">
                  <c:v>Produkcja sprzedana artykułów spożywczych</c:v>
                </c:pt>
              </c:strCache>
            </c:strRef>
          </c:cat>
          <c:val>
            <c:numRef>
              <c:f>Arkusz1!$O$5:$O$8</c:f>
              <c:numCache>
                <c:formatCode>General</c:formatCode>
                <c:ptCount val="4"/>
                <c:pt idx="0">
                  <c:v>234.8</c:v>
                </c:pt>
                <c:pt idx="1">
                  <c:v>108.9</c:v>
                </c:pt>
                <c:pt idx="2">
                  <c:v>141.30000000000001</c:v>
                </c:pt>
                <c:pt idx="3">
                  <c:v>213.8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D-4FA9-A3E6-1F46D17FE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0292095"/>
        <c:axId val="789050399"/>
      </c:barChart>
      <c:catAx>
        <c:axId val="93029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9050399"/>
        <c:crosses val="autoZero"/>
        <c:auto val="1"/>
        <c:lblAlgn val="ctr"/>
        <c:lblOffset val="100"/>
        <c:noMultiLvlLbl val="0"/>
      </c:catAx>
      <c:valAx>
        <c:axId val="789050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30292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90954391570636E-2"/>
          <c:y val="0.10767369670031951"/>
          <c:w val="0.8880255577079772"/>
          <c:h val="0.64220124738789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'HZ og 2004-2023'!$A$5</c:f>
              <c:strCache>
                <c:ptCount val="1"/>
                <c:pt idx="0">
                  <c:v>Eksport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5-4549-8949-2A7BBC13ADAA}"/>
              </c:ext>
            </c:extLst>
          </c:dPt>
          <c:dLbls>
            <c:dLbl>
              <c:idx val="17"/>
              <c:layout>
                <c:manualLayout>
                  <c:x val="0"/>
                  <c:y val="-5.3679270164808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A5-4549-8949-2A7BBC13ADAA}"/>
                </c:ext>
              </c:extLst>
            </c:dLbl>
            <c:spPr>
              <a:solidFill>
                <a:srgbClr val="D9F8D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'HZ og 2004-2023'!$B$4:$U$4</c:f>
              <c:strCache>
                <c:ptCount val="20"/>
                <c:pt idx="0">
                  <c:v>2004r.</c:v>
                </c:pt>
                <c:pt idx="1">
                  <c:v>2005r.</c:v>
                </c:pt>
                <c:pt idx="2">
                  <c:v>2006r.</c:v>
                </c:pt>
                <c:pt idx="3">
                  <c:v>2007r.</c:v>
                </c:pt>
                <c:pt idx="4">
                  <c:v>2008r.</c:v>
                </c:pt>
                <c:pt idx="5">
                  <c:v>2009r.</c:v>
                </c:pt>
                <c:pt idx="6">
                  <c:v>2010r.</c:v>
                </c:pt>
                <c:pt idx="7">
                  <c:v>2011r.</c:v>
                </c:pt>
                <c:pt idx="8">
                  <c:v>2012r.</c:v>
                </c:pt>
                <c:pt idx="9">
                  <c:v>2013r.</c:v>
                </c:pt>
                <c:pt idx="10">
                  <c:v>2014r.</c:v>
                </c:pt>
                <c:pt idx="11">
                  <c:v>2015r.</c:v>
                </c:pt>
                <c:pt idx="12">
                  <c:v>2016r.</c:v>
                </c:pt>
                <c:pt idx="13">
                  <c:v>2017r.</c:v>
                </c:pt>
                <c:pt idx="14">
                  <c:v>2018r.</c:v>
                </c:pt>
                <c:pt idx="15">
                  <c:v>2019r.</c:v>
                </c:pt>
                <c:pt idx="16">
                  <c:v>2020r.</c:v>
                </c:pt>
                <c:pt idx="17">
                  <c:v>2021r.</c:v>
                </c:pt>
                <c:pt idx="18">
                  <c:v>2022r.</c:v>
                </c:pt>
                <c:pt idx="19">
                  <c:v>2023r.*</c:v>
                </c:pt>
              </c:strCache>
            </c:strRef>
          </c:cat>
          <c:val>
            <c:numRef>
              <c:f>'HZ og 2004-2023'!$B$5:$U$5</c:f>
              <c:numCache>
                <c:formatCode>#\ ##0.0</c:formatCode>
                <c:ptCount val="20"/>
                <c:pt idx="0">
                  <c:v>5.2421848799999999</c:v>
                </c:pt>
                <c:pt idx="1">
                  <c:v>7.1524648509999986</c:v>
                </c:pt>
                <c:pt idx="2">
                  <c:v>8.5773791359999993</c:v>
                </c:pt>
                <c:pt idx="3">
                  <c:v>10.089245386999998</c:v>
                </c:pt>
                <c:pt idx="4">
                  <c:v>11.692268932999998</c:v>
                </c:pt>
                <c:pt idx="5">
                  <c:v>11.499280702</c:v>
                </c:pt>
                <c:pt idx="6">
                  <c:v>13.507171959999999</c:v>
                </c:pt>
                <c:pt idx="7">
                  <c:v>15.227631324000001</c:v>
                </c:pt>
                <c:pt idx="8">
                  <c:v>17.893289083999999</c:v>
                </c:pt>
                <c:pt idx="9">
                  <c:v>20.427184219000001</c:v>
                </c:pt>
                <c:pt idx="10">
                  <c:v>21.876484867999999</c:v>
                </c:pt>
                <c:pt idx="11">
                  <c:v>23.886533332999999</c:v>
                </c:pt>
                <c:pt idx="12">
                  <c:v>24.332446679</c:v>
                </c:pt>
                <c:pt idx="13">
                  <c:v>27.812920063</c:v>
                </c:pt>
                <c:pt idx="14">
                  <c:v>29.717377809999995</c:v>
                </c:pt>
                <c:pt idx="15">
                  <c:v>31.765595505999997</c:v>
                </c:pt>
                <c:pt idx="16">
                  <c:v>34.31</c:v>
                </c:pt>
                <c:pt idx="17">
                  <c:v>37.610504290000002</c:v>
                </c:pt>
                <c:pt idx="18">
                  <c:v>47.866567154999998</c:v>
                </c:pt>
                <c:pt idx="19">
                  <c:v>51.755450482000001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A5-4549-8949-2A7BBC13ADAA}"/>
            </c:ext>
          </c:extLst>
        </c:ser>
        <c:ser>
          <c:idx val="1"/>
          <c:order val="1"/>
          <c:tx>
            <c:strRef>
              <c:f>'HZ og 2004-2023'!$A$6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A5-4549-8949-2A7BBC13ADAA}"/>
              </c:ext>
            </c:extLst>
          </c:dPt>
          <c:dLbls>
            <c:dLbl>
              <c:idx val="17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6A5-4549-8949-2A7BBC13ADAA}"/>
                </c:ext>
              </c:extLst>
            </c:dLbl>
            <c:dLbl>
              <c:idx val="18"/>
              <c:layout>
                <c:manualLayout>
                  <c:x val="9.9941182453296964E-4"/>
                  <c:y val="-4.9205429225756754E-17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A5-4549-8949-2A7BBC13ADAA}"/>
                </c:ext>
              </c:extLst>
            </c:dLbl>
            <c:dLbl>
              <c:idx val="19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A5-4549-8949-2A7BBC13A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'HZ og 2004-2023'!$B$4:$U$4</c:f>
              <c:strCache>
                <c:ptCount val="20"/>
                <c:pt idx="0">
                  <c:v>2004r.</c:v>
                </c:pt>
                <c:pt idx="1">
                  <c:v>2005r.</c:v>
                </c:pt>
                <c:pt idx="2">
                  <c:v>2006r.</c:v>
                </c:pt>
                <c:pt idx="3">
                  <c:v>2007r.</c:v>
                </c:pt>
                <c:pt idx="4">
                  <c:v>2008r.</c:v>
                </c:pt>
                <c:pt idx="5">
                  <c:v>2009r.</c:v>
                </c:pt>
                <c:pt idx="6">
                  <c:v>2010r.</c:v>
                </c:pt>
                <c:pt idx="7">
                  <c:v>2011r.</c:v>
                </c:pt>
                <c:pt idx="8">
                  <c:v>2012r.</c:v>
                </c:pt>
                <c:pt idx="9">
                  <c:v>2013r.</c:v>
                </c:pt>
                <c:pt idx="10">
                  <c:v>2014r.</c:v>
                </c:pt>
                <c:pt idx="11">
                  <c:v>2015r.</c:v>
                </c:pt>
                <c:pt idx="12">
                  <c:v>2016r.</c:v>
                </c:pt>
                <c:pt idx="13">
                  <c:v>2017r.</c:v>
                </c:pt>
                <c:pt idx="14">
                  <c:v>2018r.</c:v>
                </c:pt>
                <c:pt idx="15">
                  <c:v>2019r.</c:v>
                </c:pt>
                <c:pt idx="16">
                  <c:v>2020r.</c:v>
                </c:pt>
                <c:pt idx="17">
                  <c:v>2021r.</c:v>
                </c:pt>
                <c:pt idx="18">
                  <c:v>2022r.</c:v>
                </c:pt>
                <c:pt idx="19">
                  <c:v>2023r.*</c:v>
                </c:pt>
              </c:strCache>
            </c:strRef>
          </c:cat>
          <c:val>
            <c:numRef>
              <c:f>'HZ og 2004-2023'!$B$6:$U$6</c:f>
              <c:numCache>
                <c:formatCode>#\ ##0.0</c:formatCode>
                <c:ptCount val="20"/>
                <c:pt idx="0">
                  <c:v>4.4064594859999975</c:v>
                </c:pt>
                <c:pt idx="1">
                  <c:v>5.4853223850000017</c:v>
                </c:pt>
                <c:pt idx="2">
                  <c:v>6.4862160480000002</c:v>
                </c:pt>
                <c:pt idx="3">
                  <c:v>8.0704823310000009</c:v>
                </c:pt>
                <c:pt idx="4">
                  <c:v>10.277404587999998</c:v>
                </c:pt>
                <c:pt idx="5">
                  <c:v>9.299079475000001</c:v>
                </c:pt>
                <c:pt idx="6">
                  <c:v>10.921134319</c:v>
                </c:pt>
                <c:pt idx="7">
                  <c:v>12.628449308999997</c:v>
                </c:pt>
                <c:pt idx="8">
                  <c:v>13.557379528</c:v>
                </c:pt>
                <c:pt idx="9">
                  <c:v>14.312568715999999</c:v>
                </c:pt>
                <c:pt idx="10">
                  <c:v>15.1344434</c:v>
                </c:pt>
                <c:pt idx="11">
                  <c:v>16.068419342999999</c:v>
                </c:pt>
                <c:pt idx="12">
                  <c:v>17.292394244999997</c:v>
                </c:pt>
                <c:pt idx="13">
                  <c:v>19.284966443999998</c:v>
                </c:pt>
                <c:pt idx="14">
                  <c:v>20.032748971999997</c:v>
                </c:pt>
                <c:pt idx="15">
                  <c:v>21.270479161000011</c:v>
                </c:pt>
                <c:pt idx="16">
                  <c:v>22.702999999999999</c:v>
                </c:pt>
                <c:pt idx="17">
                  <c:v>24.967187337999999</c:v>
                </c:pt>
                <c:pt idx="18">
                  <c:v>32.247374175000012</c:v>
                </c:pt>
                <c:pt idx="19">
                  <c:v>33.175640882000003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A5-4549-8949-2A7BBC13A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3883600"/>
        <c:axId val="163883984"/>
      </c:barChart>
      <c:lineChart>
        <c:grouping val="standard"/>
        <c:varyColors val="0"/>
        <c:ser>
          <c:idx val="2"/>
          <c:order val="2"/>
          <c:tx>
            <c:strRef>
              <c:f>'HZ og 2004-2023'!$A$7</c:f>
              <c:strCache>
                <c:ptCount val="1"/>
                <c:pt idx="0">
                  <c:v>Saldo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marker>
          <c:dPt>
            <c:idx val="19"/>
            <c:marker>
              <c:symbol val="circle"/>
              <c:size val="6"/>
              <c:spPr>
                <a:gradFill rotWithShape="1">
                  <a:gsLst>
                    <a:gs pos="0">
                      <a:schemeClr val="accent3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3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3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  <a:effectLst/>
              </c:spPr>
            </c:marker>
            <c:bubble3D val="0"/>
            <c:spPr>
              <a:ln w="317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D6A5-4549-8949-2A7BBC13AD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'HZ og 2004-2023'!$B$4:$S$4</c:f>
              <c:strCache>
                <c:ptCount val="18"/>
                <c:pt idx="0">
                  <c:v>2004r.</c:v>
                </c:pt>
                <c:pt idx="1">
                  <c:v>2005r.</c:v>
                </c:pt>
                <c:pt idx="2">
                  <c:v>2006r.</c:v>
                </c:pt>
                <c:pt idx="3">
                  <c:v>2007r.</c:v>
                </c:pt>
                <c:pt idx="4">
                  <c:v>2008r.</c:v>
                </c:pt>
                <c:pt idx="5">
                  <c:v>2009r.</c:v>
                </c:pt>
                <c:pt idx="6">
                  <c:v>2010r.</c:v>
                </c:pt>
                <c:pt idx="7">
                  <c:v>2011r.</c:v>
                </c:pt>
                <c:pt idx="8">
                  <c:v>2012r.</c:v>
                </c:pt>
                <c:pt idx="9">
                  <c:v>2013r.</c:v>
                </c:pt>
                <c:pt idx="10">
                  <c:v>2014r.</c:v>
                </c:pt>
                <c:pt idx="11">
                  <c:v>2015r.</c:v>
                </c:pt>
                <c:pt idx="12">
                  <c:v>2016r.</c:v>
                </c:pt>
                <c:pt idx="13">
                  <c:v>2017r.</c:v>
                </c:pt>
                <c:pt idx="14">
                  <c:v>2018r.</c:v>
                </c:pt>
                <c:pt idx="15">
                  <c:v>2019r.</c:v>
                </c:pt>
                <c:pt idx="16">
                  <c:v>2020r.</c:v>
                </c:pt>
                <c:pt idx="17">
                  <c:v>2021r.</c:v>
                </c:pt>
              </c:strCache>
            </c:strRef>
          </c:cat>
          <c:val>
            <c:numRef>
              <c:f>'HZ og 2004-2023'!$B$7:$U$7</c:f>
              <c:numCache>
                <c:formatCode>#\ ##0.0</c:formatCode>
                <c:ptCount val="20"/>
                <c:pt idx="0">
                  <c:v>0.83572539400000023</c:v>
                </c:pt>
                <c:pt idx="1">
                  <c:v>1.6671424660000009</c:v>
                </c:pt>
                <c:pt idx="2">
                  <c:v>2.0911630879999992</c:v>
                </c:pt>
                <c:pt idx="3">
                  <c:v>2.0187630559999996</c:v>
                </c:pt>
                <c:pt idx="4">
                  <c:v>1.414864345</c:v>
                </c:pt>
                <c:pt idx="5">
                  <c:v>2.200201227</c:v>
                </c:pt>
                <c:pt idx="6">
                  <c:v>2.586037640999999</c:v>
                </c:pt>
                <c:pt idx="7">
                  <c:v>2.5991820150000007</c:v>
                </c:pt>
                <c:pt idx="8">
                  <c:v>4.3359095559999998</c:v>
                </c:pt>
                <c:pt idx="9">
                  <c:v>6.1146155029999996</c:v>
                </c:pt>
                <c:pt idx="10">
                  <c:v>6.742041468</c:v>
                </c:pt>
                <c:pt idx="11">
                  <c:v>7.8181139900000005</c:v>
                </c:pt>
                <c:pt idx="12">
                  <c:v>7.0400524340000006</c:v>
                </c:pt>
                <c:pt idx="13">
                  <c:v>8.5279536189999998</c:v>
                </c:pt>
                <c:pt idx="14">
                  <c:v>9.6846288379999983</c:v>
                </c:pt>
                <c:pt idx="15">
                  <c:v>10.495116345</c:v>
                </c:pt>
                <c:pt idx="16">
                  <c:v>11.607000000000003</c:v>
                </c:pt>
                <c:pt idx="17">
                  <c:v>12.643316952000003</c:v>
                </c:pt>
                <c:pt idx="18">
                  <c:v>15.619192980000006</c:v>
                </c:pt>
                <c:pt idx="19">
                  <c:v>18.579809600000001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6A5-4549-8949-2A7BBC13A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883600"/>
        <c:axId val="163883984"/>
      </c:lineChart>
      <c:catAx>
        <c:axId val="16388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388398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6388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3883600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Arkusz1!$A$63:$A$66</c:f>
              <c:strCache>
                <c:ptCount val="4"/>
                <c:pt idx="0">
                  <c:v>Zwierzęta żywe, produkty pochodzenia zwierzęcego</c:v>
                </c:pt>
                <c:pt idx="1">
                  <c:v>Produkty pochodzenia roślinnego</c:v>
                </c:pt>
                <c:pt idx="2">
                  <c:v>Tłuszcze i oleje</c:v>
                </c:pt>
                <c:pt idx="3">
                  <c:v>Przetwory spożywcze</c:v>
                </c:pt>
              </c:strCache>
            </c:strRef>
          </c:cat>
          <c:val>
            <c:numRef>
              <c:f>Arkusz1!$B$63:$B$66</c:f>
              <c:numCache>
                <c:formatCode>General</c:formatCode>
                <c:ptCount val="4"/>
                <c:pt idx="0">
                  <c:v>323.7</c:v>
                </c:pt>
                <c:pt idx="1">
                  <c:v>253.4</c:v>
                </c:pt>
                <c:pt idx="2">
                  <c:v>618.1</c:v>
                </c:pt>
                <c:pt idx="3">
                  <c:v>490.4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E-4486-B696-B44C30199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65384399"/>
        <c:axId val="931973535"/>
      </c:barChart>
      <c:catAx>
        <c:axId val="1165384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31973535"/>
        <c:crosses val="autoZero"/>
        <c:auto val="1"/>
        <c:lblAlgn val="ctr"/>
        <c:lblOffset val="100"/>
        <c:noMultiLvlLbl val="0"/>
      </c:catAx>
      <c:valAx>
        <c:axId val="931973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65384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99518810148733E-2"/>
          <c:y val="2.8252405949256338E-2"/>
          <c:w val="0.86928937007874063"/>
          <c:h val="0.79678477690288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'Inwestycje rolnictwo PL'!$C$3</c:f>
              <c:strCache>
                <c:ptCount val="1"/>
                <c:pt idx="0">
                  <c:v>Wydatki inwestycyjne w rolnictwie (GUS)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'Inwestycje rolnictwo PL'!$D$2:$AF$2</c:f>
              <c:numCache>
                <c:formatCode>General</c:formatCode>
                <c:ptCount val="2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</c:numCache>
            </c:numRef>
          </c:cat>
          <c:val>
            <c:numRef>
              <c:f>'Inwestycje rolnictwo PL'!$D$3:$AF$3</c:f>
              <c:numCache>
                <c:formatCode>General</c:formatCode>
                <c:ptCount val="29"/>
                <c:pt idx="0">
                  <c:v>720.1</c:v>
                </c:pt>
                <c:pt idx="1">
                  <c:v>944.5</c:v>
                </c:pt>
                <c:pt idx="2">
                  <c:v>1356.4</c:v>
                </c:pt>
                <c:pt idx="3">
                  <c:v>2142.9</c:v>
                </c:pt>
                <c:pt idx="4">
                  <c:v>2358.3000000000002</c:v>
                </c:pt>
                <c:pt idx="5">
                  <c:v>2022.9</c:v>
                </c:pt>
                <c:pt idx="6">
                  <c:v>2122.5</c:v>
                </c:pt>
                <c:pt idx="7">
                  <c:v>2078.6999999999998</c:v>
                </c:pt>
                <c:pt idx="8">
                  <c:v>2090.4</c:v>
                </c:pt>
                <c:pt idx="9">
                  <c:v>2183.9</c:v>
                </c:pt>
                <c:pt idx="10">
                  <c:v>2026.8</c:v>
                </c:pt>
                <c:pt idx="11">
                  <c:v>2155.4</c:v>
                </c:pt>
                <c:pt idx="12">
                  <c:v>2398</c:v>
                </c:pt>
                <c:pt idx="13">
                  <c:v>2959</c:v>
                </c:pt>
                <c:pt idx="14">
                  <c:v>3555</c:v>
                </c:pt>
                <c:pt idx="15">
                  <c:v>3929</c:v>
                </c:pt>
                <c:pt idx="16">
                  <c:v>3710</c:v>
                </c:pt>
                <c:pt idx="17">
                  <c:v>3716</c:v>
                </c:pt>
                <c:pt idx="18">
                  <c:v>4283.8999999999996</c:v>
                </c:pt>
                <c:pt idx="19">
                  <c:v>4492.7</c:v>
                </c:pt>
                <c:pt idx="20">
                  <c:v>4897.3999999999996</c:v>
                </c:pt>
                <c:pt idx="21">
                  <c:v>5240.5</c:v>
                </c:pt>
                <c:pt idx="22">
                  <c:v>5303.9</c:v>
                </c:pt>
                <c:pt idx="23">
                  <c:v>5043.3</c:v>
                </c:pt>
                <c:pt idx="24">
                  <c:v>5270.4</c:v>
                </c:pt>
                <c:pt idx="25">
                  <c:v>5367.4</c:v>
                </c:pt>
                <c:pt idx="26">
                  <c:v>5283</c:v>
                </c:pt>
                <c:pt idx="27">
                  <c:v>5366.5</c:v>
                </c:pt>
                <c:pt idx="28">
                  <c:v>5585.4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5-4932-A188-39D31365D34D}"/>
            </c:ext>
          </c:extLst>
        </c:ser>
        <c:ser>
          <c:idx val="1"/>
          <c:order val="1"/>
          <c:tx>
            <c:strRef>
              <c:f>'Inwestycje rolnictwo PL'!$N$7</c:f>
              <c:strCache>
                <c:ptCount val="1"/>
                <c:pt idx="0">
                  <c:v>Model wykładniczy Holta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'Inwestycje rolnictwo PL'!$D$2:$AF$2</c:f>
              <c:numCache>
                <c:formatCode>General</c:formatCode>
                <c:ptCount val="2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</c:numCache>
            </c:numRef>
          </c:cat>
          <c:val>
            <c:numRef>
              <c:f>'Inwestycje rolnictwo PL'!$D$7:$AF$7</c:f>
              <c:numCache>
                <c:formatCode>General</c:formatCode>
                <c:ptCount val="29"/>
                <c:pt idx="10">
                  <c:v>0</c:v>
                </c:pt>
                <c:pt idx="11" formatCode="#\ ##0.0">
                  <c:v>2064.0127832065505</c:v>
                </c:pt>
                <c:pt idx="12" formatCode="#\ ##0.0">
                  <c:v>2101.2255664131012</c:v>
                </c:pt>
                <c:pt idx="13" formatCode="#\ ##0.0">
                  <c:v>2138.4383496196519</c:v>
                </c:pt>
                <c:pt idx="14" formatCode="#\ ##0.0">
                  <c:v>2175.6511328262027</c:v>
                </c:pt>
                <c:pt idx="15" formatCode="#\ ##0.0">
                  <c:v>2212.8639160327534</c:v>
                </c:pt>
                <c:pt idx="16" formatCode="#\ ##0.0">
                  <c:v>2250.0766992393042</c:v>
                </c:pt>
                <c:pt idx="17" formatCode="#\ ##0.0">
                  <c:v>2287.2894824458549</c:v>
                </c:pt>
                <c:pt idx="18" formatCode="0.0">
                  <c:v>2324.5022656524052</c:v>
                </c:pt>
                <c:pt idx="19" formatCode="0.0">
                  <c:v>2361.7150488589559</c:v>
                </c:pt>
                <c:pt idx="20" formatCode="0.0">
                  <c:v>2398.9278320655067</c:v>
                </c:pt>
                <c:pt idx="21" formatCode="0.0">
                  <c:v>2436.1406152720574</c:v>
                </c:pt>
                <c:pt idx="22" formatCode="0.0">
                  <c:v>2473.3533984786081</c:v>
                </c:pt>
                <c:pt idx="23" formatCode="0.0">
                  <c:v>2510.5661816851589</c:v>
                </c:pt>
                <c:pt idx="24" formatCode="0.0">
                  <c:v>2547.7789648917096</c:v>
                </c:pt>
                <c:pt idx="25" formatCode="0.0">
                  <c:v>2584.9917480982604</c:v>
                </c:pt>
                <c:pt idx="26">
                  <c:v>2622.2045313048111</c:v>
                </c:pt>
                <c:pt idx="27">
                  <c:v>2659.4173145113618</c:v>
                </c:pt>
                <c:pt idx="28">
                  <c:v>2696.6300977179121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5-4932-A188-39D31365D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098349744"/>
        <c:axId val="2098345392"/>
      </c:barChart>
      <c:catAx>
        <c:axId val="209834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2098345392"/>
        <c:crosses val="autoZero"/>
        <c:auto val="1"/>
        <c:lblAlgn val="ctr"/>
        <c:lblOffset val="100"/>
        <c:noMultiLvlLbl val="0"/>
      </c:catAx>
      <c:valAx>
        <c:axId val="20983453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20983497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8797976339914028E-2"/>
          <c:y val="7.3949438080884541E-2"/>
          <c:w val="0.52867668549741531"/>
          <c:h val="0.31920388625291807"/>
        </c:manualLayout>
      </c:layout>
      <c:overlay val="1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2007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B5A-44D4-A83D-8CAC78E93933}"/>
              </c:ext>
            </c:extLst>
          </c:dPt>
          <c:cat>
            <c:strRef>
              <c:f>Arkusz1!$K$2:$K$28</c:f>
              <c:strCache>
                <c:ptCount val="27"/>
                <c:pt idx="0">
                  <c:v>MT</c:v>
                </c:pt>
                <c:pt idx="1">
                  <c:v>RO</c:v>
                </c:pt>
                <c:pt idx="2">
                  <c:v>CY</c:v>
                </c:pt>
                <c:pt idx="3">
                  <c:v>EL</c:v>
                </c:pt>
                <c:pt idx="4">
                  <c:v>HR</c:v>
                </c:pt>
                <c:pt idx="5">
                  <c:v>BG</c:v>
                </c:pt>
                <c:pt idx="6">
                  <c:v>PL</c:v>
                </c:pt>
                <c:pt idx="7">
                  <c:v>SI</c:v>
                </c:pt>
                <c:pt idx="8">
                  <c:v>HU</c:v>
                </c:pt>
                <c:pt idx="9">
                  <c:v>IT</c:v>
                </c:pt>
                <c:pt idx="10">
                  <c:v>LT</c:v>
                </c:pt>
                <c:pt idx="11">
                  <c:v>PT</c:v>
                </c:pt>
                <c:pt idx="12">
                  <c:v>LV</c:v>
                </c:pt>
                <c:pt idx="13">
                  <c:v>AT</c:v>
                </c:pt>
                <c:pt idx="14">
                  <c:v>ES</c:v>
                </c:pt>
                <c:pt idx="15">
                  <c:v>NL</c:v>
                </c:pt>
                <c:pt idx="16">
                  <c:v>SK</c:v>
                </c:pt>
                <c:pt idx="17">
                  <c:v>BE</c:v>
                </c:pt>
                <c:pt idx="18">
                  <c:v>IE</c:v>
                </c:pt>
                <c:pt idx="19">
                  <c:v>FI</c:v>
                </c:pt>
                <c:pt idx="20">
                  <c:v>EE</c:v>
                </c:pt>
                <c:pt idx="21">
                  <c:v>SE</c:v>
                </c:pt>
                <c:pt idx="22">
                  <c:v>DE</c:v>
                </c:pt>
                <c:pt idx="23">
                  <c:v>FR</c:v>
                </c:pt>
                <c:pt idx="24">
                  <c:v>LU</c:v>
                </c:pt>
                <c:pt idx="25">
                  <c:v>DK</c:v>
                </c:pt>
                <c:pt idx="26">
                  <c:v>CZ</c:v>
                </c:pt>
              </c:strCache>
            </c:strRef>
          </c:cat>
          <c:val>
            <c:numRef>
              <c:f>Arkusz1!$L$2:$L$28</c:f>
              <c:numCache>
                <c:formatCode>0.0</c:formatCode>
                <c:ptCount val="27"/>
                <c:pt idx="0">
                  <c:v>0.93738656987295821</c:v>
                </c:pt>
                <c:pt idx="1">
                  <c:v>3.4983021099622267</c:v>
                </c:pt>
                <c:pt idx="2">
                  <c:v>3.6390827517447657</c:v>
                </c:pt>
                <c:pt idx="3">
                  <c:v>4.7389757600418534</c:v>
                </c:pt>
                <c:pt idx="4">
                  <c:v>5.3995586206896551</c:v>
                </c:pt>
                <c:pt idx="5">
                  <c:v>6.1864822663395049</c:v>
                </c:pt>
                <c:pt idx="6">
                  <c:v>6.4732115970154247</c:v>
                </c:pt>
                <c:pt idx="7">
                  <c:v>6.4875232280329174</c:v>
                </c:pt>
                <c:pt idx="8">
                  <c:v>6.751468897688083</c:v>
                </c:pt>
                <c:pt idx="9">
                  <c:v>7.588362787595865</c:v>
                </c:pt>
                <c:pt idx="10">
                  <c:v>11.503669605246015</c:v>
                </c:pt>
                <c:pt idx="11">
                  <c:v>12.625199941835103</c:v>
                </c:pt>
                <c:pt idx="12">
                  <c:v>16.462552204176333</c:v>
                </c:pt>
                <c:pt idx="13">
                  <c:v>19.278865917059605</c:v>
                </c:pt>
                <c:pt idx="14">
                  <c:v>23.845465605272484</c:v>
                </c:pt>
                <c:pt idx="15">
                  <c:v>24.945660672400312</c:v>
                </c:pt>
                <c:pt idx="16">
                  <c:v>28.071024786200898</c:v>
                </c:pt>
                <c:pt idx="17">
                  <c:v>28.627994167881692</c:v>
                </c:pt>
                <c:pt idx="18">
                  <c:v>32.277292576419214</c:v>
                </c:pt>
                <c:pt idx="19">
                  <c:v>34.159020958522646</c:v>
                </c:pt>
                <c:pt idx="20">
                  <c:v>38.853041988003426</c:v>
                </c:pt>
                <c:pt idx="21">
                  <c:v>43.018592480374608</c:v>
                </c:pt>
                <c:pt idx="22">
                  <c:v>45.702602029799181</c:v>
                </c:pt>
                <c:pt idx="23">
                  <c:v>52.103783066274772</c:v>
                </c:pt>
                <c:pt idx="24">
                  <c:v>56.904347826086955</c:v>
                </c:pt>
                <c:pt idx="25">
                  <c:v>59.672568354997757</c:v>
                </c:pt>
                <c:pt idx="26">
                  <c:v>89.29111675126903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A-44D4-A83D-8CAC78E93933}"/>
            </c:ext>
          </c:extLst>
        </c:ser>
        <c:ser>
          <c:idx val="1"/>
          <c:order val="1"/>
          <c:tx>
            <c:v>2020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5A-44D4-A83D-8CAC78E93933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5A-44D4-A83D-8CAC78E939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Arkusz1!$K$2:$K$28</c:f>
              <c:strCache>
                <c:ptCount val="27"/>
                <c:pt idx="0">
                  <c:v>MT</c:v>
                </c:pt>
                <c:pt idx="1">
                  <c:v>RO</c:v>
                </c:pt>
                <c:pt idx="2">
                  <c:v>CY</c:v>
                </c:pt>
                <c:pt idx="3">
                  <c:v>EL</c:v>
                </c:pt>
                <c:pt idx="4">
                  <c:v>HR</c:v>
                </c:pt>
                <c:pt idx="5">
                  <c:v>BG</c:v>
                </c:pt>
                <c:pt idx="6">
                  <c:v>PL</c:v>
                </c:pt>
                <c:pt idx="7">
                  <c:v>SI</c:v>
                </c:pt>
                <c:pt idx="8">
                  <c:v>HU</c:v>
                </c:pt>
                <c:pt idx="9">
                  <c:v>IT</c:v>
                </c:pt>
                <c:pt idx="10">
                  <c:v>LT</c:v>
                </c:pt>
                <c:pt idx="11">
                  <c:v>PT</c:v>
                </c:pt>
                <c:pt idx="12">
                  <c:v>LV</c:v>
                </c:pt>
                <c:pt idx="13">
                  <c:v>AT</c:v>
                </c:pt>
                <c:pt idx="14">
                  <c:v>ES</c:v>
                </c:pt>
                <c:pt idx="15">
                  <c:v>NL</c:v>
                </c:pt>
                <c:pt idx="16">
                  <c:v>SK</c:v>
                </c:pt>
                <c:pt idx="17">
                  <c:v>BE</c:v>
                </c:pt>
                <c:pt idx="18">
                  <c:v>IE</c:v>
                </c:pt>
                <c:pt idx="19">
                  <c:v>FI</c:v>
                </c:pt>
                <c:pt idx="20">
                  <c:v>EE</c:v>
                </c:pt>
                <c:pt idx="21">
                  <c:v>SE</c:v>
                </c:pt>
                <c:pt idx="22">
                  <c:v>DE</c:v>
                </c:pt>
                <c:pt idx="23">
                  <c:v>FR</c:v>
                </c:pt>
                <c:pt idx="24">
                  <c:v>LU</c:v>
                </c:pt>
                <c:pt idx="25">
                  <c:v>DK</c:v>
                </c:pt>
                <c:pt idx="26">
                  <c:v>CZ</c:v>
                </c:pt>
              </c:strCache>
            </c:strRef>
          </c:cat>
          <c:val>
            <c:numRef>
              <c:f>Arkusz1!$M$2:$M$28</c:f>
              <c:numCache>
                <c:formatCode>0.0</c:formatCode>
                <c:ptCount val="27"/>
                <c:pt idx="0">
                  <c:v>1.2810457516339868</c:v>
                </c:pt>
                <c:pt idx="1">
                  <c:v>4.4206860242391075</c:v>
                </c:pt>
                <c:pt idx="2">
                  <c:v>3.9395007342143904</c:v>
                </c:pt>
                <c:pt idx="3">
                  <c:v>5.3193826788271652</c:v>
                </c:pt>
                <c:pt idx="4">
                  <c:v>8.5568371317398562</c:v>
                </c:pt>
                <c:pt idx="5">
                  <c:v>24</c:v>
                </c:pt>
                <c:pt idx="6">
                  <c:v>11.332580350213986</c:v>
                </c:pt>
                <c:pt idx="7">
                  <c:v>6.6708983027459636</c:v>
                </c:pt>
                <c:pt idx="8">
                  <c:v>21.20891148840817</c:v>
                </c:pt>
                <c:pt idx="9">
                  <c:v>10.650960169124216</c:v>
                </c:pt>
                <c:pt idx="10">
                  <c:v>22.066550575408844</c:v>
                </c:pt>
                <c:pt idx="11">
                  <c:v>13.657926472108327</c:v>
                </c:pt>
                <c:pt idx="12">
                  <c:v>28.543925775587127</c:v>
                </c:pt>
                <c:pt idx="13">
                  <c:v>23.494042245892761</c:v>
                </c:pt>
                <c:pt idx="14">
                  <c:v>26.13888312000612</c:v>
                </c:pt>
                <c:pt idx="15">
                  <c:v>34.534574468085104</c:v>
                </c:pt>
                <c:pt idx="16">
                  <c:v>94.887926642893532</c:v>
                </c:pt>
                <c:pt idx="17">
                  <c:v>38.00333333333333</c:v>
                </c:pt>
                <c:pt idx="18">
                  <c:v>34.557108840924805</c:v>
                </c:pt>
                <c:pt idx="19">
                  <c:v>50.004602235371465</c:v>
                </c:pt>
                <c:pt idx="20">
                  <c:v>85.780123131046608</c:v>
                </c:pt>
                <c:pt idx="21">
                  <c:v>51.127912910358901</c:v>
                </c:pt>
                <c:pt idx="22">
                  <c:v>63.1416057282145</c:v>
                </c:pt>
                <c:pt idx="23">
                  <c:v>69.624786911940561</c:v>
                </c:pt>
                <c:pt idx="24">
                  <c:v>70.287234042553195</c:v>
                </c:pt>
                <c:pt idx="25">
                  <c:v>70.906713399838225</c:v>
                </c:pt>
                <c:pt idx="26">
                  <c:v>120.80837080594949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A-44D4-A83D-8CAC78E93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557408"/>
        <c:axId val="178568656"/>
      </c:barChart>
      <c:catAx>
        <c:axId val="24955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568656"/>
        <c:crosses val="autoZero"/>
        <c:auto val="1"/>
        <c:lblAlgn val="ctr"/>
        <c:lblOffset val="100"/>
        <c:noMultiLvlLbl val="0"/>
      </c:catAx>
      <c:valAx>
        <c:axId val="17856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600"/>
                  <a:t>ha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955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Arkusz1!$L$35</c:f>
              <c:strCache>
                <c:ptCount val="1"/>
                <c:pt idx="0">
                  <c:v>Gospodarstwa powyżej 50 ha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30D-4C47-83FA-15CBDB26B80E}"/>
              </c:ext>
            </c:extLst>
          </c:dPt>
          <c:dLbls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0D-4C47-83FA-15CBDB26B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Arkusz1!$K$36:$K$62</c:f>
              <c:strCache>
                <c:ptCount val="27"/>
                <c:pt idx="0">
                  <c:v>MT</c:v>
                </c:pt>
                <c:pt idx="1">
                  <c:v>RO</c:v>
                </c:pt>
                <c:pt idx="2">
                  <c:v>SI</c:v>
                </c:pt>
                <c:pt idx="3">
                  <c:v>EL</c:v>
                </c:pt>
                <c:pt idx="4">
                  <c:v>CY</c:v>
                </c:pt>
                <c:pt idx="5">
                  <c:v>HR</c:v>
                </c:pt>
                <c:pt idx="6">
                  <c:v>PL</c:v>
                </c:pt>
                <c:pt idx="7">
                  <c:v>PT</c:v>
                </c:pt>
                <c:pt idx="8">
                  <c:v>IT</c:v>
                </c:pt>
                <c:pt idx="9">
                  <c:v>HU</c:v>
                </c:pt>
                <c:pt idx="10">
                  <c:v>LT</c:v>
                </c:pt>
                <c:pt idx="11">
                  <c:v>LV</c:v>
                </c:pt>
                <c:pt idx="12">
                  <c:v>BG</c:v>
                </c:pt>
                <c:pt idx="13">
                  <c:v>AT</c:v>
                </c:pt>
                <c:pt idx="14">
                  <c:v>ES</c:v>
                </c:pt>
                <c:pt idx="15">
                  <c:v>SK</c:v>
                </c:pt>
                <c:pt idx="16">
                  <c:v>IE</c:v>
                </c:pt>
                <c:pt idx="17">
                  <c:v>NL</c:v>
                </c:pt>
                <c:pt idx="18">
                  <c:v>SE</c:v>
                </c:pt>
                <c:pt idx="19">
                  <c:v>EE</c:v>
                </c:pt>
                <c:pt idx="20">
                  <c:v>BE</c:v>
                </c:pt>
                <c:pt idx="21">
                  <c:v>CZ</c:v>
                </c:pt>
                <c:pt idx="22">
                  <c:v>DK</c:v>
                </c:pt>
                <c:pt idx="23">
                  <c:v>DE</c:v>
                </c:pt>
                <c:pt idx="24">
                  <c:v>FI</c:v>
                </c:pt>
                <c:pt idx="25">
                  <c:v>FR</c:v>
                </c:pt>
                <c:pt idx="26">
                  <c:v>LU</c:v>
                </c:pt>
              </c:strCache>
            </c:strRef>
          </c:cat>
          <c:val>
            <c:numRef>
              <c:f>Arkusz1!$L$36:$L$62</c:f>
              <c:numCache>
                <c:formatCode>0.0</c:formatCode>
                <c:ptCount val="27"/>
                <c:pt idx="0">
                  <c:v>0</c:v>
                </c:pt>
                <c:pt idx="1">
                  <c:v>0.94074615440567755</c:v>
                </c:pt>
                <c:pt idx="2">
                  <c:v>0.95211811784186551</c:v>
                </c:pt>
                <c:pt idx="3">
                  <c:v>1.0835154895605639</c:v>
                </c:pt>
                <c:pt idx="4">
                  <c:v>1.3509544787077827</c:v>
                </c:pt>
                <c:pt idx="5">
                  <c:v>2.8210116731517512</c:v>
                </c:pt>
                <c:pt idx="6">
                  <c:v>3.093377590300348</c:v>
                </c:pt>
                <c:pt idx="7">
                  <c:v>4.3482755056334623</c:v>
                </c:pt>
                <c:pt idx="8">
                  <c:v>4.3784773513307913</c:v>
                </c:pt>
                <c:pt idx="9">
                  <c:v>7.8471085064207537</c:v>
                </c:pt>
                <c:pt idx="10">
                  <c:v>8.4872804360993346</c:v>
                </c:pt>
                <c:pt idx="11">
                  <c:v>9.4810089881124959</c:v>
                </c:pt>
                <c:pt idx="12">
                  <c:v>10.072321832153081</c:v>
                </c:pt>
                <c:pt idx="13">
                  <c:v>10.976710597580791</c:v>
                </c:pt>
                <c:pt idx="14">
                  <c:v>11.615857990752785</c:v>
                </c:pt>
                <c:pt idx="15">
                  <c:v>17.880794701986755</c:v>
                </c:pt>
                <c:pt idx="16">
                  <c:v>19.694292956448269</c:v>
                </c:pt>
                <c:pt idx="17">
                  <c:v>23.822188449848021</c:v>
                </c:pt>
                <c:pt idx="18">
                  <c:v>24.834155468617112</c:v>
                </c:pt>
                <c:pt idx="19">
                  <c:v>26.121372031662272</c:v>
                </c:pt>
                <c:pt idx="20">
                  <c:v>26.416666666666664</c:v>
                </c:pt>
                <c:pt idx="21">
                  <c:v>27.775856105153924</c:v>
                </c:pt>
                <c:pt idx="22">
                  <c:v>30.897816122944189</c:v>
                </c:pt>
                <c:pt idx="23">
                  <c:v>31.531840341255336</c:v>
                </c:pt>
                <c:pt idx="24">
                  <c:v>33.311417926802541</c:v>
                </c:pt>
                <c:pt idx="25">
                  <c:v>45.955779457038908</c:v>
                </c:pt>
                <c:pt idx="26">
                  <c:v>52.659574468085111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D-4C47-83FA-15CBDB26B80E}"/>
            </c:ext>
          </c:extLst>
        </c:ser>
        <c:ser>
          <c:idx val="1"/>
          <c:order val="1"/>
          <c:tx>
            <c:strRef>
              <c:f>Arkusz1!$M$35</c:f>
              <c:strCache>
                <c:ptCount val="1"/>
                <c:pt idx="0">
                  <c:v>UR w gospodarstwach powyżej 50 ha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0D-4C47-83FA-15CBDB26B80E}"/>
              </c:ext>
            </c:extLst>
          </c:dPt>
          <c:dLbls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0D-4C47-83FA-15CBDB26B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Arkusz1!$K$36:$K$62</c:f>
              <c:strCache>
                <c:ptCount val="27"/>
                <c:pt idx="0">
                  <c:v>MT</c:v>
                </c:pt>
                <c:pt idx="1">
                  <c:v>RO</c:v>
                </c:pt>
                <c:pt idx="2">
                  <c:v>SI</c:v>
                </c:pt>
                <c:pt idx="3">
                  <c:v>EL</c:v>
                </c:pt>
                <c:pt idx="4">
                  <c:v>CY</c:v>
                </c:pt>
                <c:pt idx="5">
                  <c:v>HR</c:v>
                </c:pt>
                <c:pt idx="6">
                  <c:v>PL</c:v>
                </c:pt>
                <c:pt idx="7">
                  <c:v>PT</c:v>
                </c:pt>
                <c:pt idx="8">
                  <c:v>IT</c:v>
                </c:pt>
                <c:pt idx="9">
                  <c:v>HU</c:v>
                </c:pt>
                <c:pt idx="10">
                  <c:v>LT</c:v>
                </c:pt>
                <c:pt idx="11">
                  <c:v>LV</c:v>
                </c:pt>
                <c:pt idx="12">
                  <c:v>BG</c:v>
                </c:pt>
                <c:pt idx="13">
                  <c:v>AT</c:v>
                </c:pt>
                <c:pt idx="14">
                  <c:v>ES</c:v>
                </c:pt>
                <c:pt idx="15">
                  <c:v>SK</c:v>
                </c:pt>
                <c:pt idx="16">
                  <c:v>IE</c:v>
                </c:pt>
                <c:pt idx="17">
                  <c:v>NL</c:v>
                </c:pt>
                <c:pt idx="18">
                  <c:v>SE</c:v>
                </c:pt>
                <c:pt idx="19">
                  <c:v>EE</c:v>
                </c:pt>
                <c:pt idx="20">
                  <c:v>BE</c:v>
                </c:pt>
                <c:pt idx="21">
                  <c:v>CZ</c:v>
                </c:pt>
                <c:pt idx="22">
                  <c:v>DK</c:v>
                </c:pt>
                <c:pt idx="23">
                  <c:v>DE</c:v>
                </c:pt>
                <c:pt idx="24">
                  <c:v>FI</c:v>
                </c:pt>
                <c:pt idx="25">
                  <c:v>FR</c:v>
                </c:pt>
                <c:pt idx="26">
                  <c:v>LU</c:v>
                </c:pt>
              </c:strCache>
            </c:strRef>
          </c:cat>
          <c:val>
            <c:numRef>
              <c:f>Arkusz1!$M$36:$M$62</c:f>
              <c:numCache>
                <c:formatCode>0.0</c:formatCode>
                <c:ptCount val="27"/>
                <c:pt idx="0">
                  <c:v>0</c:v>
                </c:pt>
                <c:pt idx="1">
                  <c:v>53.978979567211638</c:v>
                </c:pt>
                <c:pt idx="2">
                  <c:v>14.951492460128666</c:v>
                </c:pt>
                <c:pt idx="3">
                  <c:v>16.245819871903873</c:v>
                </c:pt>
                <c:pt idx="4">
                  <c:v>35.94006262114209</c:v>
                </c:pt>
                <c:pt idx="5">
                  <c:v>44.614697523345512</c:v>
                </c:pt>
                <c:pt idx="6">
                  <c:v>35.219645215617881</c:v>
                </c:pt>
                <c:pt idx="7">
                  <c:v>68.236825574619132</c:v>
                </c:pt>
                <c:pt idx="8">
                  <c:v>45.429449839800284</c:v>
                </c:pt>
                <c:pt idx="9">
                  <c:v>76.36445647271087</c:v>
                </c:pt>
                <c:pt idx="10">
                  <c:v>68.139397640794087</c:v>
                </c:pt>
                <c:pt idx="11">
                  <c:v>73.802921339184152</c:v>
                </c:pt>
                <c:pt idx="12">
                  <c:v>83.825904056615158</c:v>
                </c:pt>
                <c:pt idx="13">
                  <c:v>39.850230724602042</c:v>
                </c:pt>
                <c:pt idx="14">
                  <c:v>72.714237206486004</c:v>
                </c:pt>
                <c:pt idx="15">
                  <c:v>92.42695929477199</c:v>
                </c:pt>
                <c:pt idx="16">
                  <c:v>50.478887389780326</c:v>
                </c:pt>
                <c:pt idx="17">
                  <c:v>62.240154903158015</c:v>
                </c:pt>
                <c:pt idx="18">
                  <c:v>78.338950233048649</c:v>
                </c:pt>
                <c:pt idx="19">
                  <c:v>87.572283968338596</c:v>
                </c:pt>
                <c:pt idx="20">
                  <c:v>64.142503161295522</c:v>
                </c:pt>
                <c:pt idx="21">
                  <c:v>92.575381452626587</c:v>
                </c:pt>
                <c:pt idx="22">
                  <c:v>86.74641530382938</c:v>
                </c:pt>
                <c:pt idx="23">
                  <c:v>80.849499380823445</c:v>
                </c:pt>
                <c:pt idx="24">
                  <c:v>71.952422065713293</c:v>
                </c:pt>
                <c:pt idx="25">
                  <c:v>88.664783700711467</c:v>
                </c:pt>
                <c:pt idx="26">
                  <c:v>89.995459361283508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D-4C47-83FA-15CBDB26B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276976"/>
        <c:axId val="198288144"/>
      </c:barChart>
      <c:catAx>
        <c:axId val="9427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288144"/>
        <c:crosses val="autoZero"/>
        <c:auto val="1"/>
        <c:lblAlgn val="ctr"/>
        <c:lblOffset val="100"/>
        <c:noMultiLvlLbl val="0"/>
      </c:catAx>
      <c:valAx>
        <c:axId val="19828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427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0.45794</cdr:x>
      <cdr:y>0.4015</cdr:y>
    </cdr:from>
    <cdr:to>
      <cdr:x>0.54206</cdr:x>
      <cdr:y>0.5985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9ABA77C2-5F14-45A1-99E9-7B237B4BDD9B}"/>
            </a:ext>
          </a:extLst>
        </cdr:cNvPr>
        <cdr:cNvSpPr txBox="1"/>
      </cdr:nvSpPr>
      <cdr:spPr>
        <a:xfrm xmlns:a="http://schemas.openxmlformats.org/drawingml/2006/main">
          <a:off x="4978335" y="18636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0.01412</cdr:x>
      <cdr:y>0.03813</cdr:y>
    </cdr:from>
    <cdr:to>
      <cdr:x>0.10063</cdr:x>
      <cdr:y>0.10622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648" y="148544"/>
          <a:ext cx="702386" cy="265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l-PL" sz="1600" b="1" i="1" strike="noStrike" baseline="0" dirty="0">
              <a:solidFill>
                <a:srgbClr val="000000"/>
              </a:solidFill>
              <a:latin typeface="+mn-lt"/>
              <a:cs typeface="Times New Roman CE"/>
            </a:rPr>
            <a:t>mld EUR</a:t>
          </a:r>
        </a:p>
      </cdr:txBody>
    </cdr:sp>
  </cdr:relSizeAnchor>
  <cdr:relSizeAnchor xmlns:cdr="http://schemas.openxmlformats.org/drawingml/2006/chartDrawing">
    <cdr:from>
      <cdr:x>0.00164</cdr:x>
      <cdr:y>0.9329</cdr:y>
    </cdr:from>
    <cdr:to>
      <cdr:x>0.1653</cdr:x>
      <cdr:y>0.98882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4DB68002-B2A3-320A-ABD8-14255473344F}"/>
            </a:ext>
          </a:extLst>
        </cdr:cNvPr>
        <cdr:cNvSpPr txBox="1"/>
      </cdr:nvSpPr>
      <cdr:spPr>
        <a:xfrm xmlns:a="http://schemas.openxmlformats.org/drawingml/2006/main">
          <a:off x="12699" y="4414307"/>
          <a:ext cx="1270000" cy="264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100"/>
            <a:t>* - dane wstępne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0.57815</cdr:x>
      <cdr:y>0.0636</cdr:y>
    </cdr:from>
    <cdr:to>
      <cdr:x>0.73449</cdr:x>
      <cdr:y>0.14695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3069752" y="202309"/>
          <a:ext cx="830104" cy="26513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  <a:lumOff val="35000"/>
            <a:alpha val="51000"/>
          </a:schemeClr>
        </a:solidFill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pl-PL" sz="1100">
              <a:latin typeface="Times New Roman" pitchFamily="18" charset="0"/>
              <a:cs typeface="Times New Roman" pitchFamily="18" charset="0"/>
              <a:sym typeface="Symbol" panose="05050102010706020507" pitchFamily="18" charset="2"/>
            </a:rPr>
            <a:t> 36</a:t>
          </a:r>
          <a:r>
            <a:rPr lang="pl-PL" sz="1100">
              <a:latin typeface="Times New Roman" pitchFamily="18" charset="0"/>
              <a:cs typeface="Times New Roman" pitchFamily="18" charset="0"/>
            </a:rPr>
            <a:t> mld zł</a:t>
          </a:r>
        </a:p>
      </cdr:txBody>
    </cdr:sp>
  </cdr:relSizeAnchor>
  <cdr:relSizeAnchor xmlns:cdr="http://schemas.openxmlformats.org/drawingml/2006/chartDrawing">
    <cdr:from>
      <cdr:x>0</cdr:x>
      <cdr:y>0.04038</cdr:y>
    </cdr:from>
    <cdr:to>
      <cdr:x>0.14128</cdr:x>
      <cdr:y>0.15816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129644"/>
          <a:ext cx="720129" cy="378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/>
            <a:t>mln zł</a:t>
          </a:r>
          <a:endParaRPr lang="en-US" sz="1100"/>
        </a:p>
      </cdr:txBody>
    </cdr:sp>
  </cdr:relSizeAnchor>
  <cdr:relSizeAnchor xmlns:cdr="http://schemas.openxmlformats.org/drawingml/2006/chartDrawing">
    <cdr:from>
      <cdr:x>0.40404</cdr:x>
      <cdr:y>0.09837</cdr:y>
    </cdr:from>
    <cdr:to>
      <cdr:x>0.97705</cdr:x>
      <cdr:y>0.50265</cdr:y>
    </cdr:to>
    <cdr:sp macro="" textlink="">
      <cdr:nvSpPr>
        <cdr:cNvPr id="4" name="Dowolny kształt 2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3000000}"/>
            </a:ext>
          </a:extLst>
        </cdr:cNvPr>
        <cdr:cNvSpPr/>
      </cdr:nvSpPr>
      <cdr:spPr>
        <a:xfrm xmlns:a="http://schemas.openxmlformats.org/drawingml/2006/main" rot="21159042">
          <a:off x="2331947" y="293884"/>
          <a:ext cx="3307136" cy="1207864"/>
        </a:xfrm>
        <a:custGeom xmlns:a="http://schemas.openxmlformats.org/drawingml/2006/main">
          <a:avLst/>
          <a:gdLst>
            <a:gd name="connsiteX0" fmla="*/ 0 w 2444750"/>
            <a:gd name="connsiteY0" fmla="*/ 1566334 h 1566334"/>
            <a:gd name="connsiteX1" fmla="*/ 2444750 w 2444750"/>
            <a:gd name="connsiteY1" fmla="*/ 1534584 h 1566334"/>
            <a:gd name="connsiteX2" fmla="*/ 2402416 w 2444750"/>
            <a:gd name="connsiteY2" fmla="*/ 0 h 1566334"/>
            <a:gd name="connsiteX3" fmla="*/ 1333500 w 2444750"/>
            <a:gd name="connsiteY3" fmla="*/ 889000 h 1566334"/>
            <a:gd name="connsiteX4" fmla="*/ 836083 w 2444750"/>
            <a:gd name="connsiteY4" fmla="*/ 486834 h 1566334"/>
            <a:gd name="connsiteX5" fmla="*/ 0 w 2444750"/>
            <a:gd name="connsiteY5" fmla="*/ 1566334 h 1566334"/>
            <a:gd name="connsiteX0" fmla="*/ 0 w 2455333"/>
            <a:gd name="connsiteY0" fmla="*/ 1608668 h 1608668"/>
            <a:gd name="connsiteX1" fmla="*/ 2444750 w 2455333"/>
            <a:gd name="connsiteY1" fmla="*/ 1576918 h 1608668"/>
            <a:gd name="connsiteX2" fmla="*/ 2455333 w 2455333"/>
            <a:gd name="connsiteY2" fmla="*/ 0 h 1608668"/>
            <a:gd name="connsiteX3" fmla="*/ 1333500 w 2455333"/>
            <a:gd name="connsiteY3" fmla="*/ 931334 h 1608668"/>
            <a:gd name="connsiteX4" fmla="*/ 836083 w 2455333"/>
            <a:gd name="connsiteY4" fmla="*/ 529168 h 1608668"/>
            <a:gd name="connsiteX5" fmla="*/ 0 w 2455333"/>
            <a:gd name="connsiteY5" fmla="*/ 1608668 h 1608668"/>
            <a:gd name="connsiteX0" fmla="*/ 0 w 2444899"/>
            <a:gd name="connsiteY0" fmla="*/ 1608668 h 1608668"/>
            <a:gd name="connsiteX1" fmla="*/ 2444750 w 2444899"/>
            <a:gd name="connsiteY1" fmla="*/ 1576918 h 1608668"/>
            <a:gd name="connsiteX2" fmla="*/ 2391833 w 2444899"/>
            <a:gd name="connsiteY2" fmla="*/ 0 h 1608668"/>
            <a:gd name="connsiteX3" fmla="*/ 1333500 w 2444899"/>
            <a:gd name="connsiteY3" fmla="*/ 931334 h 1608668"/>
            <a:gd name="connsiteX4" fmla="*/ 836083 w 2444899"/>
            <a:gd name="connsiteY4" fmla="*/ 529168 h 1608668"/>
            <a:gd name="connsiteX5" fmla="*/ 0 w 2444899"/>
            <a:gd name="connsiteY5" fmla="*/ 1608668 h 1608668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1333500 w 2445768"/>
            <a:gd name="connsiteY3" fmla="*/ 910167 h 1587501"/>
            <a:gd name="connsiteX4" fmla="*/ 836083 w 2445768"/>
            <a:gd name="connsiteY4" fmla="*/ 508001 h 1587501"/>
            <a:gd name="connsiteX5" fmla="*/ 0 w 2445768"/>
            <a:gd name="connsiteY5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1936748 w 2445768"/>
            <a:gd name="connsiteY3" fmla="*/ 433916 h 1587501"/>
            <a:gd name="connsiteX4" fmla="*/ 1333500 w 2445768"/>
            <a:gd name="connsiteY4" fmla="*/ 910167 h 1587501"/>
            <a:gd name="connsiteX5" fmla="*/ 836083 w 2445768"/>
            <a:gd name="connsiteY5" fmla="*/ 508001 h 1587501"/>
            <a:gd name="connsiteX6" fmla="*/ 0 w 2445768"/>
            <a:gd name="connsiteY6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042581 w 2445768"/>
            <a:gd name="connsiteY3" fmla="*/ 370416 h 1587501"/>
            <a:gd name="connsiteX4" fmla="*/ 1333500 w 2445768"/>
            <a:gd name="connsiteY4" fmla="*/ 910167 h 1587501"/>
            <a:gd name="connsiteX5" fmla="*/ 836083 w 2445768"/>
            <a:gd name="connsiteY5" fmla="*/ 508001 h 1587501"/>
            <a:gd name="connsiteX6" fmla="*/ 0 w 2445768"/>
            <a:gd name="connsiteY6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042581 w 2445768"/>
            <a:gd name="connsiteY3" fmla="*/ 370416 h 1587501"/>
            <a:gd name="connsiteX4" fmla="*/ 1894415 w 2445768"/>
            <a:gd name="connsiteY4" fmla="*/ 465666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042581 w 2445768"/>
            <a:gd name="connsiteY3" fmla="*/ 370416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042581 w 2445768"/>
            <a:gd name="connsiteY3" fmla="*/ 370416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042581 w 2445768"/>
            <a:gd name="connsiteY3" fmla="*/ 370416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074331 w 2445768"/>
            <a:gd name="connsiteY3" fmla="*/ 370416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158998 w 2445768"/>
            <a:gd name="connsiteY3" fmla="*/ 391583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063748 w 2445768"/>
            <a:gd name="connsiteY3" fmla="*/ 370417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074331 w 2445768"/>
            <a:gd name="connsiteY3" fmla="*/ 402167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167421 w 2445768"/>
            <a:gd name="connsiteY3" fmla="*/ 367918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167421 w 2445768"/>
            <a:gd name="connsiteY3" fmla="*/ 367918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167421 w 2445768"/>
            <a:gd name="connsiteY3" fmla="*/ 367918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167421 w 2445768"/>
            <a:gd name="connsiteY3" fmla="*/ 367918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167421 w 2445768"/>
            <a:gd name="connsiteY3" fmla="*/ 367918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101219 w 2445768"/>
            <a:gd name="connsiteY3" fmla="*/ 380828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445768"/>
            <a:gd name="connsiteY0" fmla="*/ 1587501 h 1587501"/>
            <a:gd name="connsiteX1" fmla="*/ 2444750 w 2445768"/>
            <a:gd name="connsiteY1" fmla="*/ 1555751 h 1587501"/>
            <a:gd name="connsiteX2" fmla="*/ 2444750 w 2445768"/>
            <a:gd name="connsiteY2" fmla="*/ 0 h 1587501"/>
            <a:gd name="connsiteX3" fmla="*/ 2101219 w 2445768"/>
            <a:gd name="connsiteY3" fmla="*/ 380828 h 1587501"/>
            <a:gd name="connsiteX4" fmla="*/ 1777999 w 2445768"/>
            <a:gd name="connsiteY4" fmla="*/ 391583 h 1587501"/>
            <a:gd name="connsiteX5" fmla="*/ 1333500 w 2445768"/>
            <a:gd name="connsiteY5" fmla="*/ 910167 h 1587501"/>
            <a:gd name="connsiteX6" fmla="*/ 836083 w 2445768"/>
            <a:gd name="connsiteY6" fmla="*/ 508001 h 1587501"/>
            <a:gd name="connsiteX7" fmla="*/ 0 w 2445768"/>
            <a:gd name="connsiteY7" fmla="*/ 1587501 h 1587501"/>
            <a:gd name="connsiteX0" fmla="*/ 0 w 2510281"/>
            <a:gd name="connsiteY0" fmla="*/ 1576396 h 1576396"/>
            <a:gd name="connsiteX1" fmla="*/ 2444750 w 2510281"/>
            <a:gd name="connsiteY1" fmla="*/ 1544646 h 1576396"/>
            <a:gd name="connsiteX2" fmla="*/ 2510281 w 2510281"/>
            <a:gd name="connsiteY2" fmla="*/ 0 h 1576396"/>
            <a:gd name="connsiteX3" fmla="*/ 2101219 w 2510281"/>
            <a:gd name="connsiteY3" fmla="*/ 369723 h 1576396"/>
            <a:gd name="connsiteX4" fmla="*/ 1777999 w 2510281"/>
            <a:gd name="connsiteY4" fmla="*/ 380478 h 1576396"/>
            <a:gd name="connsiteX5" fmla="*/ 1333500 w 2510281"/>
            <a:gd name="connsiteY5" fmla="*/ 899062 h 1576396"/>
            <a:gd name="connsiteX6" fmla="*/ 836083 w 2510281"/>
            <a:gd name="connsiteY6" fmla="*/ 496896 h 1576396"/>
            <a:gd name="connsiteX7" fmla="*/ 0 w 2510281"/>
            <a:gd name="connsiteY7" fmla="*/ 1576396 h 1576396"/>
            <a:gd name="connsiteX0" fmla="*/ 0 w 2510281"/>
            <a:gd name="connsiteY0" fmla="*/ 1576396 h 1576396"/>
            <a:gd name="connsiteX1" fmla="*/ 2444750 w 2510281"/>
            <a:gd name="connsiteY1" fmla="*/ 1544646 h 1576396"/>
            <a:gd name="connsiteX2" fmla="*/ 2510281 w 2510281"/>
            <a:gd name="connsiteY2" fmla="*/ 0 h 1576396"/>
            <a:gd name="connsiteX3" fmla="*/ 2101219 w 2510281"/>
            <a:gd name="connsiteY3" fmla="*/ 369723 h 1576396"/>
            <a:gd name="connsiteX4" fmla="*/ 1777999 w 2510281"/>
            <a:gd name="connsiteY4" fmla="*/ 380478 h 1576396"/>
            <a:gd name="connsiteX5" fmla="*/ 1333500 w 2510281"/>
            <a:gd name="connsiteY5" fmla="*/ 899062 h 1576396"/>
            <a:gd name="connsiteX6" fmla="*/ 836083 w 2510281"/>
            <a:gd name="connsiteY6" fmla="*/ 496896 h 1576396"/>
            <a:gd name="connsiteX7" fmla="*/ 0 w 2510281"/>
            <a:gd name="connsiteY7" fmla="*/ 1576396 h 1576396"/>
            <a:gd name="connsiteX0" fmla="*/ 0 w 2575813"/>
            <a:gd name="connsiteY0" fmla="*/ 1565291 h 1565291"/>
            <a:gd name="connsiteX1" fmla="*/ 2444750 w 2575813"/>
            <a:gd name="connsiteY1" fmla="*/ 1533541 h 1565291"/>
            <a:gd name="connsiteX2" fmla="*/ 2575813 w 2575813"/>
            <a:gd name="connsiteY2" fmla="*/ 0 h 1565291"/>
            <a:gd name="connsiteX3" fmla="*/ 2101219 w 2575813"/>
            <a:gd name="connsiteY3" fmla="*/ 358618 h 1565291"/>
            <a:gd name="connsiteX4" fmla="*/ 1777999 w 2575813"/>
            <a:gd name="connsiteY4" fmla="*/ 369373 h 1565291"/>
            <a:gd name="connsiteX5" fmla="*/ 1333500 w 2575813"/>
            <a:gd name="connsiteY5" fmla="*/ 887957 h 1565291"/>
            <a:gd name="connsiteX6" fmla="*/ 836083 w 2575813"/>
            <a:gd name="connsiteY6" fmla="*/ 485791 h 1565291"/>
            <a:gd name="connsiteX7" fmla="*/ 0 w 2575813"/>
            <a:gd name="connsiteY7" fmla="*/ 1565291 h 1565291"/>
            <a:gd name="connsiteX0" fmla="*/ 0 w 2575813"/>
            <a:gd name="connsiteY0" fmla="*/ 1565291 h 1565291"/>
            <a:gd name="connsiteX1" fmla="*/ 2444750 w 2575813"/>
            <a:gd name="connsiteY1" fmla="*/ 1533541 h 1565291"/>
            <a:gd name="connsiteX2" fmla="*/ 2575813 w 2575813"/>
            <a:gd name="connsiteY2" fmla="*/ 0 h 1565291"/>
            <a:gd name="connsiteX3" fmla="*/ 2101219 w 2575813"/>
            <a:gd name="connsiteY3" fmla="*/ 358618 h 1565291"/>
            <a:gd name="connsiteX4" fmla="*/ 1777999 w 2575813"/>
            <a:gd name="connsiteY4" fmla="*/ 369373 h 1565291"/>
            <a:gd name="connsiteX5" fmla="*/ 1333500 w 2575813"/>
            <a:gd name="connsiteY5" fmla="*/ 887957 h 1565291"/>
            <a:gd name="connsiteX6" fmla="*/ 836083 w 2575813"/>
            <a:gd name="connsiteY6" fmla="*/ 485791 h 1565291"/>
            <a:gd name="connsiteX7" fmla="*/ 0 w 2575813"/>
            <a:gd name="connsiteY7" fmla="*/ 1565291 h 1565291"/>
            <a:gd name="connsiteX0" fmla="*/ 0 w 2575813"/>
            <a:gd name="connsiteY0" fmla="*/ 1565291 h 1565291"/>
            <a:gd name="connsiteX1" fmla="*/ 2444750 w 2575813"/>
            <a:gd name="connsiteY1" fmla="*/ 1533541 h 1565291"/>
            <a:gd name="connsiteX2" fmla="*/ 2575813 w 2575813"/>
            <a:gd name="connsiteY2" fmla="*/ 0 h 1565291"/>
            <a:gd name="connsiteX3" fmla="*/ 2101219 w 2575813"/>
            <a:gd name="connsiteY3" fmla="*/ 358618 h 1565291"/>
            <a:gd name="connsiteX4" fmla="*/ 1777999 w 2575813"/>
            <a:gd name="connsiteY4" fmla="*/ 369373 h 1565291"/>
            <a:gd name="connsiteX5" fmla="*/ 1333500 w 2575813"/>
            <a:gd name="connsiteY5" fmla="*/ 887957 h 1565291"/>
            <a:gd name="connsiteX6" fmla="*/ 836083 w 2575813"/>
            <a:gd name="connsiteY6" fmla="*/ 485791 h 1565291"/>
            <a:gd name="connsiteX7" fmla="*/ 0 w 2575813"/>
            <a:gd name="connsiteY7" fmla="*/ 1565291 h 1565291"/>
            <a:gd name="connsiteX0" fmla="*/ 0 w 2575813"/>
            <a:gd name="connsiteY0" fmla="*/ 1565291 h 1565291"/>
            <a:gd name="connsiteX1" fmla="*/ 2444750 w 2575813"/>
            <a:gd name="connsiteY1" fmla="*/ 1533541 h 1565291"/>
            <a:gd name="connsiteX2" fmla="*/ 2575813 w 2575813"/>
            <a:gd name="connsiteY2" fmla="*/ 0 h 1565291"/>
            <a:gd name="connsiteX3" fmla="*/ 2101219 w 2575813"/>
            <a:gd name="connsiteY3" fmla="*/ 358618 h 1565291"/>
            <a:gd name="connsiteX4" fmla="*/ 1777999 w 2575813"/>
            <a:gd name="connsiteY4" fmla="*/ 369373 h 1565291"/>
            <a:gd name="connsiteX5" fmla="*/ 1333500 w 2575813"/>
            <a:gd name="connsiteY5" fmla="*/ 887957 h 1565291"/>
            <a:gd name="connsiteX6" fmla="*/ 836083 w 2575813"/>
            <a:gd name="connsiteY6" fmla="*/ 485791 h 1565291"/>
            <a:gd name="connsiteX7" fmla="*/ 0 w 2575813"/>
            <a:gd name="connsiteY7" fmla="*/ 1565291 h 1565291"/>
            <a:gd name="connsiteX0" fmla="*/ 0 w 2900982"/>
            <a:gd name="connsiteY0" fmla="*/ 1565291 h 1681665"/>
            <a:gd name="connsiteX1" fmla="*/ 2877011 w 2900982"/>
            <a:gd name="connsiteY1" fmla="*/ 1681665 h 1681665"/>
            <a:gd name="connsiteX2" fmla="*/ 2575813 w 2900982"/>
            <a:gd name="connsiteY2" fmla="*/ 0 h 1681665"/>
            <a:gd name="connsiteX3" fmla="*/ 2101219 w 2900982"/>
            <a:gd name="connsiteY3" fmla="*/ 358618 h 1681665"/>
            <a:gd name="connsiteX4" fmla="*/ 1777999 w 2900982"/>
            <a:gd name="connsiteY4" fmla="*/ 369373 h 1681665"/>
            <a:gd name="connsiteX5" fmla="*/ 1333500 w 2900982"/>
            <a:gd name="connsiteY5" fmla="*/ 887957 h 1681665"/>
            <a:gd name="connsiteX6" fmla="*/ 836083 w 2900982"/>
            <a:gd name="connsiteY6" fmla="*/ 485791 h 1681665"/>
            <a:gd name="connsiteX7" fmla="*/ 0 w 2900982"/>
            <a:gd name="connsiteY7" fmla="*/ 1565291 h 1681665"/>
            <a:gd name="connsiteX0" fmla="*/ 0 w 2877095"/>
            <a:gd name="connsiteY0" fmla="*/ 1565291 h 1681886"/>
            <a:gd name="connsiteX1" fmla="*/ 2877011 w 2877095"/>
            <a:gd name="connsiteY1" fmla="*/ 1681665 h 1681886"/>
            <a:gd name="connsiteX2" fmla="*/ 2575813 w 2877095"/>
            <a:gd name="connsiteY2" fmla="*/ 0 h 1681886"/>
            <a:gd name="connsiteX3" fmla="*/ 2101219 w 2877095"/>
            <a:gd name="connsiteY3" fmla="*/ 358618 h 1681886"/>
            <a:gd name="connsiteX4" fmla="*/ 1777999 w 2877095"/>
            <a:gd name="connsiteY4" fmla="*/ 369373 h 1681886"/>
            <a:gd name="connsiteX5" fmla="*/ 1333500 w 2877095"/>
            <a:gd name="connsiteY5" fmla="*/ 887957 h 1681886"/>
            <a:gd name="connsiteX6" fmla="*/ 836083 w 2877095"/>
            <a:gd name="connsiteY6" fmla="*/ 485791 h 1681886"/>
            <a:gd name="connsiteX7" fmla="*/ 0 w 2877095"/>
            <a:gd name="connsiteY7" fmla="*/ 1565291 h 1681886"/>
            <a:gd name="connsiteX0" fmla="*/ 0 w 2575813"/>
            <a:gd name="connsiteY0" fmla="*/ 1565291 h 1651150"/>
            <a:gd name="connsiteX1" fmla="*/ 2481582 w 2575813"/>
            <a:gd name="connsiteY1" fmla="*/ 1650883 h 1651150"/>
            <a:gd name="connsiteX2" fmla="*/ 2575813 w 2575813"/>
            <a:gd name="connsiteY2" fmla="*/ 0 h 1651150"/>
            <a:gd name="connsiteX3" fmla="*/ 2101219 w 2575813"/>
            <a:gd name="connsiteY3" fmla="*/ 358618 h 1651150"/>
            <a:gd name="connsiteX4" fmla="*/ 1777999 w 2575813"/>
            <a:gd name="connsiteY4" fmla="*/ 369373 h 1651150"/>
            <a:gd name="connsiteX5" fmla="*/ 1333500 w 2575813"/>
            <a:gd name="connsiteY5" fmla="*/ 887957 h 1651150"/>
            <a:gd name="connsiteX6" fmla="*/ 836083 w 2575813"/>
            <a:gd name="connsiteY6" fmla="*/ 485791 h 1651150"/>
            <a:gd name="connsiteX7" fmla="*/ 0 w 2575813"/>
            <a:gd name="connsiteY7" fmla="*/ 1565291 h 1651150"/>
            <a:gd name="connsiteX0" fmla="*/ 0 w 2575813"/>
            <a:gd name="connsiteY0" fmla="*/ 1565291 h 1651149"/>
            <a:gd name="connsiteX1" fmla="*/ 2481582 w 2575813"/>
            <a:gd name="connsiteY1" fmla="*/ 1650883 h 1651149"/>
            <a:gd name="connsiteX2" fmla="*/ 2575813 w 2575813"/>
            <a:gd name="connsiteY2" fmla="*/ 0 h 1651149"/>
            <a:gd name="connsiteX3" fmla="*/ 2101219 w 2575813"/>
            <a:gd name="connsiteY3" fmla="*/ 358618 h 1651149"/>
            <a:gd name="connsiteX4" fmla="*/ 1777999 w 2575813"/>
            <a:gd name="connsiteY4" fmla="*/ 369373 h 1651149"/>
            <a:gd name="connsiteX5" fmla="*/ 1333500 w 2575813"/>
            <a:gd name="connsiteY5" fmla="*/ 887957 h 1651149"/>
            <a:gd name="connsiteX6" fmla="*/ 836083 w 2575813"/>
            <a:gd name="connsiteY6" fmla="*/ 485791 h 1651149"/>
            <a:gd name="connsiteX7" fmla="*/ 0 w 2575813"/>
            <a:gd name="connsiteY7" fmla="*/ 1565291 h 1651149"/>
            <a:gd name="connsiteX0" fmla="*/ 0 w 2575813"/>
            <a:gd name="connsiteY0" fmla="*/ 1565291 h 1651149"/>
            <a:gd name="connsiteX1" fmla="*/ 2481582 w 2575813"/>
            <a:gd name="connsiteY1" fmla="*/ 1650883 h 1651149"/>
            <a:gd name="connsiteX2" fmla="*/ 2575813 w 2575813"/>
            <a:gd name="connsiteY2" fmla="*/ 0 h 1651149"/>
            <a:gd name="connsiteX3" fmla="*/ 2101219 w 2575813"/>
            <a:gd name="connsiteY3" fmla="*/ 358618 h 1651149"/>
            <a:gd name="connsiteX4" fmla="*/ 1777999 w 2575813"/>
            <a:gd name="connsiteY4" fmla="*/ 369373 h 1651149"/>
            <a:gd name="connsiteX5" fmla="*/ 1333500 w 2575813"/>
            <a:gd name="connsiteY5" fmla="*/ 887957 h 1651149"/>
            <a:gd name="connsiteX6" fmla="*/ 836083 w 2575813"/>
            <a:gd name="connsiteY6" fmla="*/ 485791 h 1651149"/>
            <a:gd name="connsiteX7" fmla="*/ 0 w 2575813"/>
            <a:gd name="connsiteY7" fmla="*/ 1565291 h 1651149"/>
            <a:gd name="connsiteX0" fmla="*/ 0 w 2576197"/>
            <a:gd name="connsiteY0" fmla="*/ 1565291 h 1650905"/>
            <a:gd name="connsiteX1" fmla="*/ 2481582 w 2576197"/>
            <a:gd name="connsiteY1" fmla="*/ 1650883 h 1650905"/>
            <a:gd name="connsiteX2" fmla="*/ 2575813 w 2576197"/>
            <a:gd name="connsiteY2" fmla="*/ 0 h 1650905"/>
            <a:gd name="connsiteX3" fmla="*/ 2101219 w 2576197"/>
            <a:gd name="connsiteY3" fmla="*/ 358618 h 1650905"/>
            <a:gd name="connsiteX4" fmla="*/ 1777999 w 2576197"/>
            <a:gd name="connsiteY4" fmla="*/ 369373 h 1650905"/>
            <a:gd name="connsiteX5" fmla="*/ 1333500 w 2576197"/>
            <a:gd name="connsiteY5" fmla="*/ 887957 h 1650905"/>
            <a:gd name="connsiteX6" fmla="*/ 836083 w 2576197"/>
            <a:gd name="connsiteY6" fmla="*/ 485791 h 1650905"/>
            <a:gd name="connsiteX7" fmla="*/ 0 w 2576197"/>
            <a:gd name="connsiteY7" fmla="*/ 1565291 h 1650905"/>
            <a:gd name="connsiteX0" fmla="*/ 0 w 2607146"/>
            <a:gd name="connsiteY0" fmla="*/ 1225474 h 1311096"/>
            <a:gd name="connsiteX1" fmla="*/ 2481582 w 2607146"/>
            <a:gd name="connsiteY1" fmla="*/ 1311066 h 1311096"/>
            <a:gd name="connsiteX2" fmla="*/ 2606854 w 2607146"/>
            <a:gd name="connsiteY2" fmla="*/ 98664 h 1311096"/>
            <a:gd name="connsiteX3" fmla="*/ 2101219 w 2607146"/>
            <a:gd name="connsiteY3" fmla="*/ 18801 h 1311096"/>
            <a:gd name="connsiteX4" fmla="*/ 1777999 w 2607146"/>
            <a:gd name="connsiteY4" fmla="*/ 29556 h 1311096"/>
            <a:gd name="connsiteX5" fmla="*/ 1333500 w 2607146"/>
            <a:gd name="connsiteY5" fmla="*/ 548140 h 1311096"/>
            <a:gd name="connsiteX6" fmla="*/ 836083 w 2607146"/>
            <a:gd name="connsiteY6" fmla="*/ 145974 h 1311096"/>
            <a:gd name="connsiteX7" fmla="*/ 0 w 2607146"/>
            <a:gd name="connsiteY7" fmla="*/ 1225474 h 1311096"/>
            <a:gd name="connsiteX0" fmla="*/ 0 w 2607145"/>
            <a:gd name="connsiteY0" fmla="*/ 1249201 h 1334824"/>
            <a:gd name="connsiteX1" fmla="*/ 2481582 w 2607145"/>
            <a:gd name="connsiteY1" fmla="*/ 1334793 h 1334824"/>
            <a:gd name="connsiteX2" fmla="*/ 2606854 w 2607145"/>
            <a:gd name="connsiteY2" fmla="*/ 122391 h 1334824"/>
            <a:gd name="connsiteX3" fmla="*/ 2101219 w 2607145"/>
            <a:gd name="connsiteY3" fmla="*/ 42528 h 1334824"/>
            <a:gd name="connsiteX4" fmla="*/ 1777999 w 2607145"/>
            <a:gd name="connsiteY4" fmla="*/ 53283 h 1334824"/>
            <a:gd name="connsiteX5" fmla="*/ 1333500 w 2607145"/>
            <a:gd name="connsiteY5" fmla="*/ 571867 h 1334824"/>
            <a:gd name="connsiteX6" fmla="*/ 836083 w 2607145"/>
            <a:gd name="connsiteY6" fmla="*/ 169701 h 1334824"/>
            <a:gd name="connsiteX7" fmla="*/ 0 w 2607145"/>
            <a:gd name="connsiteY7" fmla="*/ 1249201 h 1334824"/>
            <a:gd name="connsiteX0" fmla="*/ 0 w 2607145"/>
            <a:gd name="connsiteY0" fmla="*/ 1206673 h 1292296"/>
            <a:gd name="connsiteX1" fmla="*/ 2481582 w 2607145"/>
            <a:gd name="connsiteY1" fmla="*/ 1292265 h 1292296"/>
            <a:gd name="connsiteX2" fmla="*/ 2606854 w 2607145"/>
            <a:gd name="connsiteY2" fmla="*/ 79863 h 1292296"/>
            <a:gd name="connsiteX3" fmla="*/ 2101219 w 2607145"/>
            <a:gd name="connsiteY3" fmla="*/ 0 h 1292296"/>
            <a:gd name="connsiteX4" fmla="*/ 1777999 w 2607145"/>
            <a:gd name="connsiteY4" fmla="*/ 10755 h 1292296"/>
            <a:gd name="connsiteX5" fmla="*/ 1333500 w 2607145"/>
            <a:gd name="connsiteY5" fmla="*/ 529339 h 1292296"/>
            <a:gd name="connsiteX6" fmla="*/ 836083 w 2607145"/>
            <a:gd name="connsiteY6" fmla="*/ 127173 h 1292296"/>
            <a:gd name="connsiteX7" fmla="*/ 0 w 2607145"/>
            <a:gd name="connsiteY7" fmla="*/ 1206673 h 1292296"/>
            <a:gd name="connsiteX0" fmla="*/ 0 w 2607145"/>
            <a:gd name="connsiteY0" fmla="*/ 1206673 h 1292296"/>
            <a:gd name="connsiteX1" fmla="*/ 2481582 w 2607145"/>
            <a:gd name="connsiteY1" fmla="*/ 1292265 h 1292296"/>
            <a:gd name="connsiteX2" fmla="*/ 2606854 w 2607145"/>
            <a:gd name="connsiteY2" fmla="*/ 79863 h 1292296"/>
            <a:gd name="connsiteX3" fmla="*/ 2101219 w 2607145"/>
            <a:gd name="connsiteY3" fmla="*/ 0 h 1292296"/>
            <a:gd name="connsiteX4" fmla="*/ 1913119 w 2607145"/>
            <a:gd name="connsiteY4" fmla="*/ 165411 h 1292296"/>
            <a:gd name="connsiteX5" fmla="*/ 1333500 w 2607145"/>
            <a:gd name="connsiteY5" fmla="*/ 529339 h 1292296"/>
            <a:gd name="connsiteX6" fmla="*/ 836083 w 2607145"/>
            <a:gd name="connsiteY6" fmla="*/ 127173 h 1292296"/>
            <a:gd name="connsiteX7" fmla="*/ 0 w 2607145"/>
            <a:gd name="connsiteY7" fmla="*/ 1206673 h 1292296"/>
            <a:gd name="connsiteX0" fmla="*/ 0 w 2607145"/>
            <a:gd name="connsiteY0" fmla="*/ 1206673 h 1292296"/>
            <a:gd name="connsiteX1" fmla="*/ 2481582 w 2607145"/>
            <a:gd name="connsiteY1" fmla="*/ 1292265 h 1292296"/>
            <a:gd name="connsiteX2" fmla="*/ 2606854 w 2607145"/>
            <a:gd name="connsiteY2" fmla="*/ 79863 h 1292296"/>
            <a:gd name="connsiteX3" fmla="*/ 2101219 w 2607145"/>
            <a:gd name="connsiteY3" fmla="*/ 0 h 1292296"/>
            <a:gd name="connsiteX4" fmla="*/ 1913119 w 2607145"/>
            <a:gd name="connsiteY4" fmla="*/ 165411 h 1292296"/>
            <a:gd name="connsiteX5" fmla="*/ 1333500 w 2607145"/>
            <a:gd name="connsiteY5" fmla="*/ 529339 h 1292296"/>
            <a:gd name="connsiteX6" fmla="*/ 836083 w 2607145"/>
            <a:gd name="connsiteY6" fmla="*/ 127173 h 1292296"/>
            <a:gd name="connsiteX7" fmla="*/ 0 w 2607145"/>
            <a:gd name="connsiteY7" fmla="*/ 1206673 h 1292296"/>
            <a:gd name="connsiteX0" fmla="*/ 0 w 2607145"/>
            <a:gd name="connsiteY0" fmla="*/ 1206673 h 1292296"/>
            <a:gd name="connsiteX1" fmla="*/ 2481582 w 2607145"/>
            <a:gd name="connsiteY1" fmla="*/ 1292265 h 1292296"/>
            <a:gd name="connsiteX2" fmla="*/ 2606854 w 2607145"/>
            <a:gd name="connsiteY2" fmla="*/ 79863 h 1292296"/>
            <a:gd name="connsiteX3" fmla="*/ 2101219 w 2607145"/>
            <a:gd name="connsiteY3" fmla="*/ 0 h 1292296"/>
            <a:gd name="connsiteX4" fmla="*/ 1913119 w 2607145"/>
            <a:gd name="connsiteY4" fmla="*/ 165411 h 1292296"/>
            <a:gd name="connsiteX5" fmla="*/ 1333500 w 2607145"/>
            <a:gd name="connsiteY5" fmla="*/ 529339 h 1292296"/>
            <a:gd name="connsiteX6" fmla="*/ 836083 w 2607145"/>
            <a:gd name="connsiteY6" fmla="*/ 127173 h 1292296"/>
            <a:gd name="connsiteX7" fmla="*/ 0 w 2607145"/>
            <a:gd name="connsiteY7" fmla="*/ 1206673 h 1292296"/>
            <a:gd name="connsiteX0" fmla="*/ 0 w 2607145"/>
            <a:gd name="connsiteY0" fmla="*/ 1206673 h 1292296"/>
            <a:gd name="connsiteX1" fmla="*/ 2481582 w 2607145"/>
            <a:gd name="connsiteY1" fmla="*/ 1292265 h 1292296"/>
            <a:gd name="connsiteX2" fmla="*/ 2606854 w 2607145"/>
            <a:gd name="connsiteY2" fmla="*/ 79863 h 1292296"/>
            <a:gd name="connsiteX3" fmla="*/ 2101219 w 2607145"/>
            <a:gd name="connsiteY3" fmla="*/ 0 h 1292296"/>
            <a:gd name="connsiteX4" fmla="*/ 1913119 w 2607145"/>
            <a:gd name="connsiteY4" fmla="*/ 165411 h 1292296"/>
            <a:gd name="connsiteX5" fmla="*/ 1333500 w 2607145"/>
            <a:gd name="connsiteY5" fmla="*/ 529339 h 1292296"/>
            <a:gd name="connsiteX6" fmla="*/ 836083 w 2607145"/>
            <a:gd name="connsiteY6" fmla="*/ 127173 h 1292296"/>
            <a:gd name="connsiteX7" fmla="*/ 0 w 2607145"/>
            <a:gd name="connsiteY7" fmla="*/ 1206673 h 1292296"/>
            <a:gd name="connsiteX0" fmla="*/ 0 w 2607145"/>
            <a:gd name="connsiteY0" fmla="*/ 1206673 h 1292296"/>
            <a:gd name="connsiteX1" fmla="*/ 2481582 w 2607145"/>
            <a:gd name="connsiteY1" fmla="*/ 1292265 h 1292296"/>
            <a:gd name="connsiteX2" fmla="*/ 2606854 w 2607145"/>
            <a:gd name="connsiteY2" fmla="*/ 79863 h 1292296"/>
            <a:gd name="connsiteX3" fmla="*/ 2101219 w 2607145"/>
            <a:gd name="connsiteY3" fmla="*/ 0 h 1292296"/>
            <a:gd name="connsiteX4" fmla="*/ 1913119 w 2607145"/>
            <a:gd name="connsiteY4" fmla="*/ 165411 h 1292296"/>
            <a:gd name="connsiteX5" fmla="*/ 1333500 w 2607145"/>
            <a:gd name="connsiteY5" fmla="*/ 529339 h 1292296"/>
            <a:gd name="connsiteX6" fmla="*/ 836083 w 2607145"/>
            <a:gd name="connsiteY6" fmla="*/ 127173 h 1292296"/>
            <a:gd name="connsiteX7" fmla="*/ 0 w 2607145"/>
            <a:gd name="connsiteY7" fmla="*/ 1206673 h 1292296"/>
            <a:gd name="connsiteX0" fmla="*/ 0 w 2607145"/>
            <a:gd name="connsiteY0" fmla="*/ 1206673 h 1292296"/>
            <a:gd name="connsiteX1" fmla="*/ 2481582 w 2607145"/>
            <a:gd name="connsiteY1" fmla="*/ 1292265 h 1292296"/>
            <a:gd name="connsiteX2" fmla="*/ 2606854 w 2607145"/>
            <a:gd name="connsiteY2" fmla="*/ 79863 h 1292296"/>
            <a:gd name="connsiteX3" fmla="*/ 2101219 w 2607145"/>
            <a:gd name="connsiteY3" fmla="*/ 0 h 1292296"/>
            <a:gd name="connsiteX4" fmla="*/ 1913119 w 2607145"/>
            <a:gd name="connsiteY4" fmla="*/ 165411 h 1292296"/>
            <a:gd name="connsiteX5" fmla="*/ 1333500 w 2607145"/>
            <a:gd name="connsiteY5" fmla="*/ 529339 h 1292296"/>
            <a:gd name="connsiteX6" fmla="*/ 836083 w 2607145"/>
            <a:gd name="connsiteY6" fmla="*/ 127173 h 1292296"/>
            <a:gd name="connsiteX7" fmla="*/ 0 w 2607145"/>
            <a:gd name="connsiteY7" fmla="*/ 1206673 h 1292296"/>
            <a:gd name="connsiteX0" fmla="*/ 0 w 2607145"/>
            <a:gd name="connsiteY0" fmla="*/ 1206673 h 1292296"/>
            <a:gd name="connsiteX1" fmla="*/ 2481582 w 2607145"/>
            <a:gd name="connsiteY1" fmla="*/ 1292265 h 1292296"/>
            <a:gd name="connsiteX2" fmla="*/ 2606854 w 2607145"/>
            <a:gd name="connsiteY2" fmla="*/ 79863 h 1292296"/>
            <a:gd name="connsiteX3" fmla="*/ 2101219 w 2607145"/>
            <a:gd name="connsiteY3" fmla="*/ 0 h 1292296"/>
            <a:gd name="connsiteX4" fmla="*/ 1913119 w 2607145"/>
            <a:gd name="connsiteY4" fmla="*/ 165411 h 1292296"/>
            <a:gd name="connsiteX5" fmla="*/ 1333500 w 2607145"/>
            <a:gd name="connsiteY5" fmla="*/ 529339 h 1292296"/>
            <a:gd name="connsiteX6" fmla="*/ 836083 w 2607145"/>
            <a:gd name="connsiteY6" fmla="*/ 127173 h 1292296"/>
            <a:gd name="connsiteX7" fmla="*/ 0 w 2607145"/>
            <a:gd name="connsiteY7" fmla="*/ 1206673 h 1292296"/>
            <a:gd name="connsiteX0" fmla="*/ 0 w 2607145"/>
            <a:gd name="connsiteY0" fmla="*/ 1206673 h 1292296"/>
            <a:gd name="connsiteX1" fmla="*/ 2481582 w 2607145"/>
            <a:gd name="connsiteY1" fmla="*/ 1292265 h 1292296"/>
            <a:gd name="connsiteX2" fmla="*/ 2606854 w 2607145"/>
            <a:gd name="connsiteY2" fmla="*/ 79863 h 1292296"/>
            <a:gd name="connsiteX3" fmla="*/ 2101219 w 2607145"/>
            <a:gd name="connsiteY3" fmla="*/ 0 h 1292296"/>
            <a:gd name="connsiteX4" fmla="*/ 1913119 w 2607145"/>
            <a:gd name="connsiteY4" fmla="*/ 165411 h 1292296"/>
            <a:gd name="connsiteX5" fmla="*/ 1333500 w 2607145"/>
            <a:gd name="connsiteY5" fmla="*/ 529339 h 1292296"/>
            <a:gd name="connsiteX6" fmla="*/ 836083 w 2607145"/>
            <a:gd name="connsiteY6" fmla="*/ 127173 h 1292296"/>
            <a:gd name="connsiteX7" fmla="*/ 0 w 2607145"/>
            <a:gd name="connsiteY7" fmla="*/ 1206673 h 1292296"/>
            <a:gd name="connsiteX0" fmla="*/ 0 w 2607145"/>
            <a:gd name="connsiteY0" fmla="*/ 1206673 h 1292296"/>
            <a:gd name="connsiteX1" fmla="*/ 2481582 w 2607145"/>
            <a:gd name="connsiteY1" fmla="*/ 1292265 h 1292296"/>
            <a:gd name="connsiteX2" fmla="*/ 2606854 w 2607145"/>
            <a:gd name="connsiteY2" fmla="*/ 79863 h 1292296"/>
            <a:gd name="connsiteX3" fmla="*/ 2101219 w 2607145"/>
            <a:gd name="connsiteY3" fmla="*/ 0 h 1292296"/>
            <a:gd name="connsiteX4" fmla="*/ 1913119 w 2607145"/>
            <a:gd name="connsiteY4" fmla="*/ 165411 h 1292296"/>
            <a:gd name="connsiteX5" fmla="*/ 1333500 w 2607145"/>
            <a:gd name="connsiteY5" fmla="*/ 529339 h 1292296"/>
            <a:gd name="connsiteX6" fmla="*/ 836083 w 2607145"/>
            <a:gd name="connsiteY6" fmla="*/ 127173 h 1292296"/>
            <a:gd name="connsiteX7" fmla="*/ 0 w 2607145"/>
            <a:gd name="connsiteY7" fmla="*/ 1206673 h 1292296"/>
            <a:gd name="connsiteX0" fmla="*/ 0 w 2607145"/>
            <a:gd name="connsiteY0" fmla="*/ 1127343 h 1212966"/>
            <a:gd name="connsiteX1" fmla="*/ 2481582 w 2607145"/>
            <a:gd name="connsiteY1" fmla="*/ 1212935 h 1212966"/>
            <a:gd name="connsiteX2" fmla="*/ 2606854 w 2607145"/>
            <a:gd name="connsiteY2" fmla="*/ 533 h 1212966"/>
            <a:gd name="connsiteX3" fmla="*/ 2037551 w 2607145"/>
            <a:gd name="connsiteY3" fmla="*/ 122678 h 1212966"/>
            <a:gd name="connsiteX4" fmla="*/ 1913119 w 2607145"/>
            <a:gd name="connsiteY4" fmla="*/ 86081 h 1212966"/>
            <a:gd name="connsiteX5" fmla="*/ 1333500 w 2607145"/>
            <a:gd name="connsiteY5" fmla="*/ 450009 h 1212966"/>
            <a:gd name="connsiteX6" fmla="*/ 836083 w 2607145"/>
            <a:gd name="connsiteY6" fmla="*/ 47843 h 1212966"/>
            <a:gd name="connsiteX7" fmla="*/ 0 w 2607145"/>
            <a:gd name="connsiteY7" fmla="*/ 1127343 h 1212966"/>
            <a:gd name="connsiteX0" fmla="*/ 0 w 2607145"/>
            <a:gd name="connsiteY0" fmla="*/ 1127343 h 1212966"/>
            <a:gd name="connsiteX1" fmla="*/ 2481582 w 2607145"/>
            <a:gd name="connsiteY1" fmla="*/ 1212935 h 1212966"/>
            <a:gd name="connsiteX2" fmla="*/ 2606854 w 2607145"/>
            <a:gd name="connsiteY2" fmla="*/ 533 h 1212966"/>
            <a:gd name="connsiteX3" fmla="*/ 2037551 w 2607145"/>
            <a:gd name="connsiteY3" fmla="*/ 122678 h 1212966"/>
            <a:gd name="connsiteX4" fmla="*/ 1333500 w 2607145"/>
            <a:gd name="connsiteY4" fmla="*/ 450009 h 1212966"/>
            <a:gd name="connsiteX5" fmla="*/ 836083 w 2607145"/>
            <a:gd name="connsiteY5" fmla="*/ 47843 h 1212966"/>
            <a:gd name="connsiteX6" fmla="*/ 0 w 2607145"/>
            <a:gd name="connsiteY6" fmla="*/ 1127343 h 1212966"/>
            <a:gd name="connsiteX0" fmla="*/ 0 w 2607145"/>
            <a:gd name="connsiteY0" fmla="*/ 1127343 h 1212966"/>
            <a:gd name="connsiteX1" fmla="*/ 2481582 w 2607145"/>
            <a:gd name="connsiteY1" fmla="*/ 1212935 h 1212966"/>
            <a:gd name="connsiteX2" fmla="*/ 2606854 w 2607145"/>
            <a:gd name="connsiteY2" fmla="*/ 533 h 1212966"/>
            <a:gd name="connsiteX3" fmla="*/ 2037551 w 2607145"/>
            <a:gd name="connsiteY3" fmla="*/ 122678 h 1212966"/>
            <a:gd name="connsiteX4" fmla="*/ 1207557 w 2607145"/>
            <a:gd name="connsiteY4" fmla="*/ 506550 h 1212966"/>
            <a:gd name="connsiteX5" fmla="*/ 836083 w 2607145"/>
            <a:gd name="connsiteY5" fmla="*/ 47843 h 1212966"/>
            <a:gd name="connsiteX6" fmla="*/ 0 w 2607145"/>
            <a:gd name="connsiteY6" fmla="*/ 1127343 h 1212966"/>
            <a:gd name="connsiteX0" fmla="*/ 0 w 2607145"/>
            <a:gd name="connsiteY0" fmla="*/ 1127343 h 1212966"/>
            <a:gd name="connsiteX1" fmla="*/ 2481582 w 2607145"/>
            <a:gd name="connsiteY1" fmla="*/ 1212935 h 1212966"/>
            <a:gd name="connsiteX2" fmla="*/ 2606854 w 2607145"/>
            <a:gd name="connsiteY2" fmla="*/ 533 h 1212966"/>
            <a:gd name="connsiteX3" fmla="*/ 2037551 w 2607145"/>
            <a:gd name="connsiteY3" fmla="*/ 122678 h 1212966"/>
            <a:gd name="connsiteX4" fmla="*/ 1207557 w 2607145"/>
            <a:gd name="connsiteY4" fmla="*/ 506550 h 1212966"/>
            <a:gd name="connsiteX5" fmla="*/ 836083 w 2607145"/>
            <a:gd name="connsiteY5" fmla="*/ 47843 h 1212966"/>
            <a:gd name="connsiteX6" fmla="*/ 0 w 2607145"/>
            <a:gd name="connsiteY6" fmla="*/ 1127343 h 1212966"/>
            <a:gd name="connsiteX0" fmla="*/ 0 w 2607145"/>
            <a:gd name="connsiteY0" fmla="*/ 1127343 h 1212966"/>
            <a:gd name="connsiteX1" fmla="*/ 2481582 w 2607145"/>
            <a:gd name="connsiteY1" fmla="*/ 1212935 h 1212966"/>
            <a:gd name="connsiteX2" fmla="*/ 2606854 w 2607145"/>
            <a:gd name="connsiteY2" fmla="*/ 533 h 1212966"/>
            <a:gd name="connsiteX3" fmla="*/ 2037551 w 2607145"/>
            <a:gd name="connsiteY3" fmla="*/ 122678 h 1212966"/>
            <a:gd name="connsiteX4" fmla="*/ 1207557 w 2607145"/>
            <a:gd name="connsiteY4" fmla="*/ 506550 h 1212966"/>
            <a:gd name="connsiteX5" fmla="*/ 836083 w 2607145"/>
            <a:gd name="connsiteY5" fmla="*/ 47843 h 1212966"/>
            <a:gd name="connsiteX6" fmla="*/ 0 w 2607145"/>
            <a:gd name="connsiteY6" fmla="*/ 1127343 h 1212966"/>
            <a:gd name="connsiteX0" fmla="*/ 0 w 2607145"/>
            <a:gd name="connsiteY0" fmla="*/ 1127343 h 1212966"/>
            <a:gd name="connsiteX1" fmla="*/ 2481582 w 2607145"/>
            <a:gd name="connsiteY1" fmla="*/ 1212935 h 1212966"/>
            <a:gd name="connsiteX2" fmla="*/ 2606854 w 2607145"/>
            <a:gd name="connsiteY2" fmla="*/ 533 h 1212966"/>
            <a:gd name="connsiteX3" fmla="*/ 2037551 w 2607145"/>
            <a:gd name="connsiteY3" fmla="*/ 122678 h 1212966"/>
            <a:gd name="connsiteX4" fmla="*/ 1207557 w 2607145"/>
            <a:gd name="connsiteY4" fmla="*/ 506550 h 1212966"/>
            <a:gd name="connsiteX5" fmla="*/ 836083 w 2607145"/>
            <a:gd name="connsiteY5" fmla="*/ 47843 h 1212966"/>
            <a:gd name="connsiteX6" fmla="*/ 0 w 2607145"/>
            <a:gd name="connsiteY6" fmla="*/ 1127343 h 1212966"/>
            <a:gd name="connsiteX0" fmla="*/ 0 w 2607145"/>
            <a:gd name="connsiteY0" fmla="*/ 1127343 h 1212966"/>
            <a:gd name="connsiteX1" fmla="*/ 2481582 w 2607145"/>
            <a:gd name="connsiteY1" fmla="*/ 1212935 h 1212966"/>
            <a:gd name="connsiteX2" fmla="*/ 2606854 w 2607145"/>
            <a:gd name="connsiteY2" fmla="*/ 533 h 1212966"/>
            <a:gd name="connsiteX3" fmla="*/ 2037551 w 2607145"/>
            <a:gd name="connsiteY3" fmla="*/ 122678 h 1212966"/>
            <a:gd name="connsiteX4" fmla="*/ 1207557 w 2607145"/>
            <a:gd name="connsiteY4" fmla="*/ 506550 h 1212966"/>
            <a:gd name="connsiteX5" fmla="*/ 836083 w 2607145"/>
            <a:gd name="connsiteY5" fmla="*/ 47843 h 1212966"/>
            <a:gd name="connsiteX6" fmla="*/ 0 w 2607145"/>
            <a:gd name="connsiteY6" fmla="*/ 1127343 h 1212966"/>
            <a:gd name="connsiteX0" fmla="*/ 0 w 2607145"/>
            <a:gd name="connsiteY0" fmla="*/ 1127343 h 1212966"/>
            <a:gd name="connsiteX1" fmla="*/ 2481582 w 2607145"/>
            <a:gd name="connsiteY1" fmla="*/ 1212935 h 1212966"/>
            <a:gd name="connsiteX2" fmla="*/ 2606854 w 2607145"/>
            <a:gd name="connsiteY2" fmla="*/ 533 h 1212966"/>
            <a:gd name="connsiteX3" fmla="*/ 2037551 w 2607145"/>
            <a:gd name="connsiteY3" fmla="*/ 122678 h 1212966"/>
            <a:gd name="connsiteX4" fmla="*/ 1207557 w 2607145"/>
            <a:gd name="connsiteY4" fmla="*/ 506550 h 1212966"/>
            <a:gd name="connsiteX5" fmla="*/ 836083 w 2607145"/>
            <a:gd name="connsiteY5" fmla="*/ 47843 h 1212966"/>
            <a:gd name="connsiteX6" fmla="*/ 0 w 2607145"/>
            <a:gd name="connsiteY6" fmla="*/ 1127343 h 1212966"/>
            <a:gd name="connsiteX0" fmla="*/ 0 w 2607145"/>
            <a:gd name="connsiteY0" fmla="*/ 1127343 h 1212966"/>
            <a:gd name="connsiteX1" fmla="*/ 2481582 w 2607145"/>
            <a:gd name="connsiteY1" fmla="*/ 1212935 h 1212966"/>
            <a:gd name="connsiteX2" fmla="*/ 2606854 w 2607145"/>
            <a:gd name="connsiteY2" fmla="*/ 533 h 1212966"/>
            <a:gd name="connsiteX3" fmla="*/ 2037551 w 2607145"/>
            <a:gd name="connsiteY3" fmla="*/ 122678 h 1212966"/>
            <a:gd name="connsiteX4" fmla="*/ 1207557 w 2607145"/>
            <a:gd name="connsiteY4" fmla="*/ 506550 h 1212966"/>
            <a:gd name="connsiteX5" fmla="*/ 836083 w 2607145"/>
            <a:gd name="connsiteY5" fmla="*/ 47843 h 1212966"/>
            <a:gd name="connsiteX6" fmla="*/ 0 w 2607145"/>
            <a:gd name="connsiteY6" fmla="*/ 1127343 h 1212966"/>
            <a:gd name="connsiteX0" fmla="*/ 0 w 2607145"/>
            <a:gd name="connsiteY0" fmla="*/ 1133128 h 1218751"/>
            <a:gd name="connsiteX1" fmla="*/ 2481582 w 2607145"/>
            <a:gd name="connsiteY1" fmla="*/ 1218720 h 1218751"/>
            <a:gd name="connsiteX2" fmla="*/ 2606854 w 2607145"/>
            <a:gd name="connsiteY2" fmla="*/ 6318 h 1218751"/>
            <a:gd name="connsiteX3" fmla="*/ 1995247 w 2607145"/>
            <a:gd name="connsiteY3" fmla="*/ 0 h 1218751"/>
            <a:gd name="connsiteX4" fmla="*/ 1207557 w 2607145"/>
            <a:gd name="connsiteY4" fmla="*/ 512335 h 1218751"/>
            <a:gd name="connsiteX5" fmla="*/ 836083 w 2607145"/>
            <a:gd name="connsiteY5" fmla="*/ 53628 h 1218751"/>
            <a:gd name="connsiteX6" fmla="*/ 0 w 2607145"/>
            <a:gd name="connsiteY6" fmla="*/ 1133128 h 1218751"/>
            <a:gd name="connsiteX0" fmla="*/ 0 w 2607145"/>
            <a:gd name="connsiteY0" fmla="*/ 1133128 h 1218751"/>
            <a:gd name="connsiteX1" fmla="*/ 2481582 w 2607145"/>
            <a:gd name="connsiteY1" fmla="*/ 1218720 h 1218751"/>
            <a:gd name="connsiteX2" fmla="*/ 2606854 w 2607145"/>
            <a:gd name="connsiteY2" fmla="*/ 6318 h 1218751"/>
            <a:gd name="connsiteX3" fmla="*/ 1995247 w 2607145"/>
            <a:gd name="connsiteY3" fmla="*/ 0 h 1218751"/>
            <a:gd name="connsiteX4" fmla="*/ 1207557 w 2607145"/>
            <a:gd name="connsiteY4" fmla="*/ 512335 h 1218751"/>
            <a:gd name="connsiteX5" fmla="*/ 836083 w 2607145"/>
            <a:gd name="connsiteY5" fmla="*/ 53628 h 1218751"/>
            <a:gd name="connsiteX6" fmla="*/ 0 w 2607145"/>
            <a:gd name="connsiteY6" fmla="*/ 1133128 h 1218751"/>
            <a:gd name="connsiteX0" fmla="*/ 0 w 2607145"/>
            <a:gd name="connsiteY0" fmla="*/ 1133128 h 1218751"/>
            <a:gd name="connsiteX1" fmla="*/ 2481582 w 2607145"/>
            <a:gd name="connsiteY1" fmla="*/ 1218720 h 1218751"/>
            <a:gd name="connsiteX2" fmla="*/ 2606854 w 2607145"/>
            <a:gd name="connsiteY2" fmla="*/ 6318 h 1218751"/>
            <a:gd name="connsiteX3" fmla="*/ 1995247 w 2607145"/>
            <a:gd name="connsiteY3" fmla="*/ 0 h 1218751"/>
            <a:gd name="connsiteX4" fmla="*/ 1207557 w 2607145"/>
            <a:gd name="connsiteY4" fmla="*/ 512335 h 1218751"/>
            <a:gd name="connsiteX5" fmla="*/ 836083 w 2607145"/>
            <a:gd name="connsiteY5" fmla="*/ 53628 h 1218751"/>
            <a:gd name="connsiteX6" fmla="*/ 0 w 2607145"/>
            <a:gd name="connsiteY6" fmla="*/ 1133128 h 1218751"/>
            <a:gd name="connsiteX0" fmla="*/ 0 w 2607145"/>
            <a:gd name="connsiteY0" fmla="*/ 1133128 h 1218751"/>
            <a:gd name="connsiteX1" fmla="*/ 2481582 w 2607145"/>
            <a:gd name="connsiteY1" fmla="*/ 1218720 h 1218751"/>
            <a:gd name="connsiteX2" fmla="*/ 2606854 w 2607145"/>
            <a:gd name="connsiteY2" fmla="*/ 6318 h 1218751"/>
            <a:gd name="connsiteX3" fmla="*/ 1995247 w 2607145"/>
            <a:gd name="connsiteY3" fmla="*/ 0 h 1218751"/>
            <a:gd name="connsiteX4" fmla="*/ 1207557 w 2607145"/>
            <a:gd name="connsiteY4" fmla="*/ 512335 h 1218751"/>
            <a:gd name="connsiteX5" fmla="*/ 836083 w 2607145"/>
            <a:gd name="connsiteY5" fmla="*/ 53628 h 1218751"/>
            <a:gd name="connsiteX6" fmla="*/ 0 w 2607145"/>
            <a:gd name="connsiteY6" fmla="*/ 1133128 h 1218751"/>
            <a:gd name="connsiteX0" fmla="*/ 0 w 2607145"/>
            <a:gd name="connsiteY0" fmla="*/ 1127570 h 1213193"/>
            <a:gd name="connsiteX1" fmla="*/ 2481582 w 2607145"/>
            <a:gd name="connsiteY1" fmla="*/ 1213162 h 1213193"/>
            <a:gd name="connsiteX2" fmla="*/ 2606854 w 2607145"/>
            <a:gd name="connsiteY2" fmla="*/ 760 h 1213193"/>
            <a:gd name="connsiteX3" fmla="*/ 1983972 w 2607145"/>
            <a:gd name="connsiteY3" fmla="*/ 79932 h 1213193"/>
            <a:gd name="connsiteX4" fmla="*/ 1207557 w 2607145"/>
            <a:gd name="connsiteY4" fmla="*/ 506777 h 1213193"/>
            <a:gd name="connsiteX5" fmla="*/ 836083 w 2607145"/>
            <a:gd name="connsiteY5" fmla="*/ 48070 h 1213193"/>
            <a:gd name="connsiteX6" fmla="*/ 0 w 2607145"/>
            <a:gd name="connsiteY6" fmla="*/ 1127570 h 1213193"/>
            <a:gd name="connsiteX0" fmla="*/ 0 w 2607145"/>
            <a:gd name="connsiteY0" fmla="*/ 1127570 h 1213193"/>
            <a:gd name="connsiteX1" fmla="*/ 2481582 w 2607145"/>
            <a:gd name="connsiteY1" fmla="*/ 1213162 h 1213193"/>
            <a:gd name="connsiteX2" fmla="*/ 2606854 w 2607145"/>
            <a:gd name="connsiteY2" fmla="*/ 760 h 1213193"/>
            <a:gd name="connsiteX3" fmla="*/ 1983972 w 2607145"/>
            <a:gd name="connsiteY3" fmla="*/ 79932 h 1213193"/>
            <a:gd name="connsiteX4" fmla="*/ 1207557 w 2607145"/>
            <a:gd name="connsiteY4" fmla="*/ 506777 h 1213193"/>
            <a:gd name="connsiteX5" fmla="*/ 836083 w 2607145"/>
            <a:gd name="connsiteY5" fmla="*/ 48070 h 1213193"/>
            <a:gd name="connsiteX6" fmla="*/ 0 w 2607145"/>
            <a:gd name="connsiteY6" fmla="*/ 1127570 h 1213193"/>
            <a:gd name="connsiteX0" fmla="*/ 0 w 2607145"/>
            <a:gd name="connsiteY0" fmla="*/ 1127239 h 1212862"/>
            <a:gd name="connsiteX1" fmla="*/ 2481582 w 2607145"/>
            <a:gd name="connsiteY1" fmla="*/ 1212831 h 1212862"/>
            <a:gd name="connsiteX2" fmla="*/ 2606854 w 2607145"/>
            <a:gd name="connsiteY2" fmla="*/ 429 h 1212862"/>
            <a:gd name="connsiteX3" fmla="*/ 1795997 w 2607145"/>
            <a:gd name="connsiteY3" fmla="*/ 157287 h 1212862"/>
            <a:gd name="connsiteX4" fmla="*/ 1207557 w 2607145"/>
            <a:gd name="connsiteY4" fmla="*/ 506446 h 1212862"/>
            <a:gd name="connsiteX5" fmla="*/ 836083 w 2607145"/>
            <a:gd name="connsiteY5" fmla="*/ 47739 h 1212862"/>
            <a:gd name="connsiteX6" fmla="*/ 0 w 2607145"/>
            <a:gd name="connsiteY6" fmla="*/ 1127239 h 1212862"/>
            <a:gd name="connsiteX0" fmla="*/ 0 w 2607145"/>
            <a:gd name="connsiteY0" fmla="*/ 1127316 h 1212939"/>
            <a:gd name="connsiteX1" fmla="*/ 2481582 w 2607145"/>
            <a:gd name="connsiteY1" fmla="*/ 1212908 h 1212939"/>
            <a:gd name="connsiteX2" fmla="*/ 2606854 w 2607145"/>
            <a:gd name="connsiteY2" fmla="*/ 506 h 1212939"/>
            <a:gd name="connsiteX3" fmla="*/ 1925467 w 2607145"/>
            <a:gd name="connsiteY3" fmla="*/ 130239 h 1212939"/>
            <a:gd name="connsiteX4" fmla="*/ 1207557 w 2607145"/>
            <a:gd name="connsiteY4" fmla="*/ 506523 h 1212939"/>
            <a:gd name="connsiteX5" fmla="*/ 836083 w 2607145"/>
            <a:gd name="connsiteY5" fmla="*/ 47816 h 1212939"/>
            <a:gd name="connsiteX6" fmla="*/ 0 w 2607145"/>
            <a:gd name="connsiteY6" fmla="*/ 1127316 h 1212939"/>
            <a:gd name="connsiteX0" fmla="*/ 0 w 2607145"/>
            <a:gd name="connsiteY0" fmla="*/ 1127261 h 1212884"/>
            <a:gd name="connsiteX1" fmla="*/ 2481582 w 2607145"/>
            <a:gd name="connsiteY1" fmla="*/ 1212853 h 1212884"/>
            <a:gd name="connsiteX2" fmla="*/ 2606854 w 2607145"/>
            <a:gd name="connsiteY2" fmla="*/ 451 h 1212884"/>
            <a:gd name="connsiteX3" fmla="*/ 1841583 w 2607145"/>
            <a:gd name="connsiteY3" fmla="*/ 148574 h 1212884"/>
            <a:gd name="connsiteX4" fmla="*/ 1207557 w 2607145"/>
            <a:gd name="connsiteY4" fmla="*/ 506468 h 1212884"/>
            <a:gd name="connsiteX5" fmla="*/ 836083 w 2607145"/>
            <a:gd name="connsiteY5" fmla="*/ 47761 h 1212884"/>
            <a:gd name="connsiteX6" fmla="*/ 0 w 2607145"/>
            <a:gd name="connsiteY6" fmla="*/ 1127261 h 1212884"/>
            <a:gd name="connsiteX0" fmla="*/ 0 w 2607145"/>
            <a:gd name="connsiteY0" fmla="*/ 1127616 h 1213239"/>
            <a:gd name="connsiteX1" fmla="*/ 2481582 w 2607145"/>
            <a:gd name="connsiteY1" fmla="*/ 1213208 h 1213239"/>
            <a:gd name="connsiteX2" fmla="*/ 2606854 w 2607145"/>
            <a:gd name="connsiteY2" fmla="*/ 806 h 1213239"/>
            <a:gd name="connsiteX3" fmla="*/ 1881055 w 2607145"/>
            <a:gd name="connsiteY3" fmla="*/ 74238 h 1213239"/>
            <a:gd name="connsiteX4" fmla="*/ 1207557 w 2607145"/>
            <a:gd name="connsiteY4" fmla="*/ 506823 h 1213239"/>
            <a:gd name="connsiteX5" fmla="*/ 836083 w 2607145"/>
            <a:gd name="connsiteY5" fmla="*/ 48116 h 1213239"/>
            <a:gd name="connsiteX6" fmla="*/ 0 w 2607145"/>
            <a:gd name="connsiteY6" fmla="*/ 1127616 h 1213239"/>
            <a:gd name="connsiteX0" fmla="*/ 0 w 2607145"/>
            <a:gd name="connsiteY0" fmla="*/ 1127741 h 1213364"/>
            <a:gd name="connsiteX1" fmla="*/ 2481582 w 2607145"/>
            <a:gd name="connsiteY1" fmla="*/ 1213333 h 1213364"/>
            <a:gd name="connsiteX2" fmla="*/ 2606854 w 2607145"/>
            <a:gd name="connsiteY2" fmla="*/ 931 h 1213364"/>
            <a:gd name="connsiteX3" fmla="*/ 1881055 w 2607145"/>
            <a:gd name="connsiteY3" fmla="*/ 74363 h 1213364"/>
            <a:gd name="connsiteX4" fmla="*/ 1207557 w 2607145"/>
            <a:gd name="connsiteY4" fmla="*/ 506948 h 1213364"/>
            <a:gd name="connsiteX5" fmla="*/ 836083 w 2607145"/>
            <a:gd name="connsiteY5" fmla="*/ 48241 h 1213364"/>
            <a:gd name="connsiteX6" fmla="*/ 0 w 2607145"/>
            <a:gd name="connsiteY6" fmla="*/ 1127741 h 1213364"/>
            <a:gd name="connsiteX0" fmla="*/ 0 w 2607145"/>
            <a:gd name="connsiteY0" fmla="*/ 1149505 h 1235128"/>
            <a:gd name="connsiteX1" fmla="*/ 2481582 w 2607145"/>
            <a:gd name="connsiteY1" fmla="*/ 1235097 h 1235128"/>
            <a:gd name="connsiteX2" fmla="*/ 2606854 w 2607145"/>
            <a:gd name="connsiteY2" fmla="*/ 22695 h 1235128"/>
            <a:gd name="connsiteX3" fmla="*/ 1997128 w 2607145"/>
            <a:gd name="connsiteY3" fmla="*/ 2127 h 1235128"/>
            <a:gd name="connsiteX4" fmla="*/ 1207557 w 2607145"/>
            <a:gd name="connsiteY4" fmla="*/ 528712 h 1235128"/>
            <a:gd name="connsiteX5" fmla="*/ 836083 w 2607145"/>
            <a:gd name="connsiteY5" fmla="*/ 70005 h 1235128"/>
            <a:gd name="connsiteX6" fmla="*/ 0 w 2607145"/>
            <a:gd name="connsiteY6" fmla="*/ 1149505 h 1235128"/>
            <a:gd name="connsiteX0" fmla="*/ 0 w 2607145"/>
            <a:gd name="connsiteY0" fmla="*/ 1127198 h 1212821"/>
            <a:gd name="connsiteX1" fmla="*/ 2481582 w 2607145"/>
            <a:gd name="connsiteY1" fmla="*/ 1212790 h 1212821"/>
            <a:gd name="connsiteX2" fmla="*/ 2606854 w 2607145"/>
            <a:gd name="connsiteY2" fmla="*/ 388 h 1212821"/>
            <a:gd name="connsiteX3" fmla="*/ 1762162 w 2607145"/>
            <a:gd name="connsiteY3" fmla="*/ 189192 h 1212821"/>
            <a:gd name="connsiteX4" fmla="*/ 1207557 w 2607145"/>
            <a:gd name="connsiteY4" fmla="*/ 506405 h 1212821"/>
            <a:gd name="connsiteX5" fmla="*/ 836083 w 2607145"/>
            <a:gd name="connsiteY5" fmla="*/ 47698 h 1212821"/>
            <a:gd name="connsiteX6" fmla="*/ 0 w 2607145"/>
            <a:gd name="connsiteY6" fmla="*/ 1127198 h 1212821"/>
            <a:gd name="connsiteX0" fmla="*/ 0 w 2607145"/>
            <a:gd name="connsiteY0" fmla="*/ 1127198 h 1212821"/>
            <a:gd name="connsiteX1" fmla="*/ 2481582 w 2607145"/>
            <a:gd name="connsiteY1" fmla="*/ 1212790 h 1212821"/>
            <a:gd name="connsiteX2" fmla="*/ 2606854 w 2607145"/>
            <a:gd name="connsiteY2" fmla="*/ 388 h 1212821"/>
            <a:gd name="connsiteX3" fmla="*/ 1762162 w 2607145"/>
            <a:gd name="connsiteY3" fmla="*/ 189192 h 1212821"/>
            <a:gd name="connsiteX4" fmla="*/ 1207557 w 2607145"/>
            <a:gd name="connsiteY4" fmla="*/ 506405 h 1212821"/>
            <a:gd name="connsiteX5" fmla="*/ 836083 w 2607145"/>
            <a:gd name="connsiteY5" fmla="*/ 47698 h 1212821"/>
            <a:gd name="connsiteX6" fmla="*/ 0 w 2607145"/>
            <a:gd name="connsiteY6" fmla="*/ 1127198 h 1212821"/>
            <a:gd name="connsiteX0" fmla="*/ 0 w 2669083"/>
            <a:gd name="connsiteY0" fmla="*/ 1148502 h 1234124"/>
            <a:gd name="connsiteX1" fmla="*/ 2481582 w 2669083"/>
            <a:gd name="connsiteY1" fmla="*/ 1234094 h 1234124"/>
            <a:gd name="connsiteX2" fmla="*/ 2668887 w 2669083"/>
            <a:gd name="connsiteY2" fmla="*/ 545 h 1234124"/>
            <a:gd name="connsiteX3" fmla="*/ 1762162 w 2669083"/>
            <a:gd name="connsiteY3" fmla="*/ 210496 h 1234124"/>
            <a:gd name="connsiteX4" fmla="*/ 1207557 w 2669083"/>
            <a:gd name="connsiteY4" fmla="*/ 527709 h 1234124"/>
            <a:gd name="connsiteX5" fmla="*/ 836083 w 2669083"/>
            <a:gd name="connsiteY5" fmla="*/ 69002 h 1234124"/>
            <a:gd name="connsiteX6" fmla="*/ 0 w 2669083"/>
            <a:gd name="connsiteY6" fmla="*/ 1148502 h 1234124"/>
            <a:gd name="connsiteX0" fmla="*/ 0 w 2669084"/>
            <a:gd name="connsiteY0" fmla="*/ 1148502 h 1234124"/>
            <a:gd name="connsiteX1" fmla="*/ 2481582 w 2669084"/>
            <a:gd name="connsiteY1" fmla="*/ 1234094 h 1234124"/>
            <a:gd name="connsiteX2" fmla="*/ 2668887 w 2669084"/>
            <a:gd name="connsiteY2" fmla="*/ 545 h 1234124"/>
            <a:gd name="connsiteX3" fmla="*/ 1762162 w 2669084"/>
            <a:gd name="connsiteY3" fmla="*/ 210496 h 1234124"/>
            <a:gd name="connsiteX4" fmla="*/ 1207557 w 2669084"/>
            <a:gd name="connsiteY4" fmla="*/ 527709 h 1234124"/>
            <a:gd name="connsiteX5" fmla="*/ 784178 w 2669084"/>
            <a:gd name="connsiteY5" fmla="*/ 518748 h 1234124"/>
            <a:gd name="connsiteX6" fmla="*/ 0 w 2669084"/>
            <a:gd name="connsiteY6" fmla="*/ 1148502 h 1234124"/>
            <a:gd name="connsiteX0" fmla="*/ 0 w 2669084"/>
            <a:gd name="connsiteY0" fmla="*/ 1148502 h 1234124"/>
            <a:gd name="connsiteX1" fmla="*/ 2481582 w 2669084"/>
            <a:gd name="connsiteY1" fmla="*/ 1234094 h 1234124"/>
            <a:gd name="connsiteX2" fmla="*/ 2668887 w 2669084"/>
            <a:gd name="connsiteY2" fmla="*/ 545 h 1234124"/>
            <a:gd name="connsiteX3" fmla="*/ 1762162 w 2669084"/>
            <a:gd name="connsiteY3" fmla="*/ 210496 h 1234124"/>
            <a:gd name="connsiteX4" fmla="*/ 1207557 w 2669084"/>
            <a:gd name="connsiteY4" fmla="*/ 527709 h 1234124"/>
            <a:gd name="connsiteX5" fmla="*/ 784178 w 2669084"/>
            <a:gd name="connsiteY5" fmla="*/ 518748 h 1234124"/>
            <a:gd name="connsiteX6" fmla="*/ 0 w 2669084"/>
            <a:gd name="connsiteY6" fmla="*/ 1148502 h 1234124"/>
            <a:gd name="connsiteX0" fmla="*/ 0 w 2669084"/>
            <a:gd name="connsiteY0" fmla="*/ 1148502 h 1234124"/>
            <a:gd name="connsiteX1" fmla="*/ 2481582 w 2669084"/>
            <a:gd name="connsiteY1" fmla="*/ 1234094 h 1234124"/>
            <a:gd name="connsiteX2" fmla="*/ 2668887 w 2669084"/>
            <a:gd name="connsiteY2" fmla="*/ 545 h 1234124"/>
            <a:gd name="connsiteX3" fmla="*/ 1762162 w 2669084"/>
            <a:gd name="connsiteY3" fmla="*/ 210496 h 1234124"/>
            <a:gd name="connsiteX4" fmla="*/ 1207557 w 2669084"/>
            <a:gd name="connsiteY4" fmla="*/ 527709 h 1234124"/>
            <a:gd name="connsiteX5" fmla="*/ 1011626 w 2669084"/>
            <a:gd name="connsiteY5" fmla="*/ 366371 h 1234124"/>
            <a:gd name="connsiteX6" fmla="*/ 0 w 2669084"/>
            <a:gd name="connsiteY6" fmla="*/ 1148502 h 1234124"/>
            <a:gd name="connsiteX0" fmla="*/ 0 w 2669084"/>
            <a:gd name="connsiteY0" fmla="*/ 1148502 h 1234124"/>
            <a:gd name="connsiteX1" fmla="*/ 2481582 w 2669084"/>
            <a:gd name="connsiteY1" fmla="*/ 1234094 h 1234124"/>
            <a:gd name="connsiteX2" fmla="*/ 2668887 w 2669084"/>
            <a:gd name="connsiteY2" fmla="*/ 545 h 1234124"/>
            <a:gd name="connsiteX3" fmla="*/ 1762162 w 2669084"/>
            <a:gd name="connsiteY3" fmla="*/ 210496 h 1234124"/>
            <a:gd name="connsiteX4" fmla="*/ 1207557 w 2669084"/>
            <a:gd name="connsiteY4" fmla="*/ 527709 h 1234124"/>
            <a:gd name="connsiteX5" fmla="*/ 1011626 w 2669084"/>
            <a:gd name="connsiteY5" fmla="*/ 366371 h 1234124"/>
            <a:gd name="connsiteX6" fmla="*/ 0 w 2669084"/>
            <a:gd name="connsiteY6" fmla="*/ 1148502 h 1234124"/>
            <a:gd name="connsiteX0" fmla="*/ 0 w 2669084"/>
            <a:gd name="connsiteY0" fmla="*/ 1148502 h 1234124"/>
            <a:gd name="connsiteX1" fmla="*/ 2481582 w 2669084"/>
            <a:gd name="connsiteY1" fmla="*/ 1234094 h 1234124"/>
            <a:gd name="connsiteX2" fmla="*/ 2668887 w 2669084"/>
            <a:gd name="connsiteY2" fmla="*/ 545 h 1234124"/>
            <a:gd name="connsiteX3" fmla="*/ 1762162 w 2669084"/>
            <a:gd name="connsiteY3" fmla="*/ 210496 h 1234124"/>
            <a:gd name="connsiteX4" fmla="*/ 1207557 w 2669084"/>
            <a:gd name="connsiteY4" fmla="*/ 527709 h 1234124"/>
            <a:gd name="connsiteX5" fmla="*/ 1011626 w 2669084"/>
            <a:gd name="connsiteY5" fmla="*/ 366371 h 1234124"/>
            <a:gd name="connsiteX6" fmla="*/ 0 w 2669084"/>
            <a:gd name="connsiteY6" fmla="*/ 1148502 h 1234124"/>
            <a:gd name="connsiteX0" fmla="*/ 0 w 2669084"/>
            <a:gd name="connsiteY0" fmla="*/ 1148502 h 1234124"/>
            <a:gd name="connsiteX1" fmla="*/ 2481582 w 2669084"/>
            <a:gd name="connsiteY1" fmla="*/ 1234094 h 1234124"/>
            <a:gd name="connsiteX2" fmla="*/ 2668887 w 2669084"/>
            <a:gd name="connsiteY2" fmla="*/ 545 h 1234124"/>
            <a:gd name="connsiteX3" fmla="*/ 1762162 w 2669084"/>
            <a:gd name="connsiteY3" fmla="*/ 210496 h 1234124"/>
            <a:gd name="connsiteX4" fmla="*/ 1207557 w 2669084"/>
            <a:gd name="connsiteY4" fmla="*/ 527709 h 1234124"/>
            <a:gd name="connsiteX5" fmla="*/ 1005281 w 2669084"/>
            <a:gd name="connsiteY5" fmla="*/ 358328 h 1234124"/>
            <a:gd name="connsiteX6" fmla="*/ 0 w 2669084"/>
            <a:gd name="connsiteY6" fmla="*/ 1148502 h 1234124"/>
            <a:gd name="connsiteX0" fmla="*/ 0 w 2669084"/>
            <a:gd name="connsiteY0" fmla="*/ 1148502 h 1234124"/>
            <a:gd name="connsiteX1" fmla="*/ 2481582 w 2669084"/>
            <a:gd name="connsiteY1" fmla="*/ 1234094 h 1234124"/>
            <a:gd name="connsiteX2" fmla="*/ 2668887 w 2669084"/>
            <a:gd name="connsiteY2" fmla="*/ 545 h 1234124"/>
            <a:gd name="connsiteX3" fmla="*/ 1762162 w 2669084"/>
            <a:gd name="connsiteY3" fmla="*/ 210496 h 1234124"/>
            <a:gd name="connsiteX4" fmla="*/ 1207557 w 2669084"/>
            <a:gd name="connsiteY4" fmla="*/ 527709 h 1234124"/>
            <a:gd name="connsiteX5" fmla="*/ 1005281 w 2669084"/>
            <a:gd name="connsiteY5" fmla="*/ 358328 h 1234124"/>
            <a:gd name="connsiteX6" fmla="*/ 0 w 2669084"/>
            <a:gd name="connsiteY6" fmla="*/ 1148502 h 1234124"/>
            <a:gd name="connsiteX0" fmla="*/ 0 w 2669084"/>
            <a:gd name="connsiteY0" fmla="*/ 1148502 h 1234124"/>
            <a:gd name="connsiteX1" fmla="*/ 2481582 w 2669084"/>
            <a:gd name="connsiteY1" fmla="*/ 1234094 h 1234124"/>
            <a:gd name="connsiteX2" fmla="*/ 2668887 w 2669084"/>
            <a:gd name="connsiteY2" fmla="*/ 545 h 1234124"/>
            <a:gd name="connsiteX3" fmla="*/ 1762162 w 2669084"/>
            <a:gd name="connsiteY3" fmla="*/ 210496 h 1234124"/>
            <a:gd name="connsiteX4" fmla="*/ 1207557 w 2669084"/>
            <a:gd name="connsiteY4" fmla="*/ 527709 h 1234124"/>
            <a:gd name="connsiteX5" fmla="*/ 1005281 w 2669084"/>
            <a:gd name="connsiteY5" fmla="*/ 358328 h 1234124"/>
            <a:gd name="connsiteX6" fmla="*/ 0 w 2669084"/>
            <a:gd name="connsiteY6" fmla="*/ 1148502 h 1234124"/>
            <a:gd name="connsiteX0" fmla="*/ 0 w 2669084"/>
            <a:gd name="connsiteY0" fmla="*/ 1148710 h 1234332"/>
            <a:gd name="connsiteX1" fmla="*/ 2481582 w 2669084"/>
            <a:gd name="connsiteY1" fmla="*/ 1234302 h 1234332"/>
            <a:gd name="connsiteX2" fmla="*/ 2668887 w 2669084"/>
            <a:gd name="connsiteY2" fmla="*/ 753 h 1234332"/>
            <a:gd name="connsiteX3" fmla="*/ 1762162 w 2669084"/>
            <a:gd name="connsiteY3" fmla="*/ 210704 h 1234332"/>
            <a:gd name="connsiteX4" fmla="*/ 1207557 w 2669084"/>
            <a:gd name="connsiteY4" fmla="*/ 527917 h 1234332"/>
            <a:gd name="connsiteX5" fmla="*/ 1005281 w 2669084"/>
            <a:gd name="connsiteY5" fmla="*/ 358536 h 1234332"/>
            <a:gd name="connsiteX6" fmla="*/ 0 w 2669084"/>
            <a:gd name="connsiteY6" fmla="*/ 1148710 h 1234332"/>
            <a:gd name="connsiteX0" fmla="*/ 0 w 2669084"/>
            <a:gd name="connsiteY0" fmla="*/ 1148710 h 1234332"/>
            <a:gd name="connsiteX1" fmla="*/ 2481582 w 2669084"/>
            <a:gd name="connsiteY1" fmla="*/ 1234302 h 1234332"/>
            <a:gd name="connsiteX2" fmla="*/ 2668887 w 2669084"/>
            <a:gd name="connsiteY2" fmla="*/ 753 h 1234332"/>
            <a:gd name="connsiteX3" fmla="*/ 1762162 w 2669084"/>
            <a:gd name="connsiteY3" fmla="*/ 210704 h 1234332"/>
            <a:gd name="connsiteX4" fmla="*/ 1207557 w 2669084"/>
            <a:gd name="connsiteY4" fmla="*/ 527917 h 1234332"/>
            <a:gd name="connsiteX5" fmla="*/ 1005281 w 2669084"/>
            <a:gd name="connsiteY5" fmla="*/ 358536 h 1234332"/>
            <a:gd name="connsiteX6" fmla="*/ 0 w 2669084"/>
            <a:gd name="connsiteY6" fmla="*/ 1148710 h 1234332"/>
            <a:gd name="connsiteX0" fmla="*/ 0 w 2669084"/>
            <a:gd name="connsiteY0" fmla="*/ 1149722 h 1235344"/>
            <a:gd name="connsiteX1" fmla="*/ 2481582 w 2669084"/>
            <a:gd name="connsiteY1" fmla="*/ 1235314 h 1235344"/>
            <a:gd name="connsiteX2" fmla="*/ 2668887 w 2669084"/>
            <a:gd name="connsiteY2" fmla="*/ 1765 h 1235344"/>
            <a:gd name="connsiteX3" fmla="*/ 1762162 w 2669084"/>
            <a:gd name="connsiteY3" fmla="*/ 211716 h 1235344"/>
            <a:gd name="connsiteX4" fmla="*/ 1207557 w 2669084"/>
            <a:gd name="connsiteY4" fmla="*/ 528929 h 1235344"/>
            <a:gd name="connsiteX5" fmla="*/ 1005281 w 2669084"/>
            <a:gd name="connsiteY5" fmla="*/ 359548 h 1235344"/>
            <a:gd name="connsiteX6" fmla="*/ 0 w 2669084"/>
            <a:gd name="connsiteY6" fmla="*/ 1149722 h 1235344"/>
            <a:gd name="connsiteX0" fmla="*/ 0 w 2639983"/>
            <a:gd name="connsiteY0" fmla="*/ 1153278 h 1238900"/>
            <a:gd name="connsiteX1" fmla="*/ 2481582 w 2639983"/>
            <a:gd name="connsiteY1" fmla="*/ 1238870 h 1238900"/>
            <a:gd name="connsiteX2" fmla="*/ 2639750 w 2639983"/>
            <a:gd name="connsiteY2" fmla="*/ 1646 h 1238900"/>
            <a:gd name="connsiteX3" fmla="*/ 1762162 w 2639983"/>
            <a:gd name="connsiteY3" fmla="*/ 215272 h 1238900"/>
            <a:gd name="connsiteX4" fmla="*/ 1207557 w 2639983"/>
            <a:gd name="connsiteY4" fmla="*/ 532485 h 1238900"/>
            <a:gd name="connsiteX5" fmla="*/ 1005281 w 2639983"/>
            <a:gd name="connsiteY5" fmla="*/ 363104 h 1238900"/>
            <a:gd name="connsiteX6" fmla="*/ 0 w 2639983"/>
            <a:gd name="connsiteY6" fmla="*/ 1153278 h 1238900"/>
            <a:gd name="connsiteX0" fmla="*/ 0 w 2639982"/>
            <a:gd name="connsiteY0" fmla="*/ 1153278 h 1238900"/>
            <a:gd name="connsiteX1" fmla="*/ 2481582 w 2639982"/>
            <a:gd name="connsiteY1" fmla="*/ 1238870 h 1238900"/>
            <a:gd name="connsiteX2" fmla="*/ 2639750 w 2639982"/>
            <a:gd name="connsiteY2" fmla="*/ 1646 h 1238900"/>
            <a:gd name="connsiteX3" fmla="*/ 1762162 w 2639982"/>
            <a:gd name="connsiteY3" fmla="*/ 215272 h 1238900"/>
            <a:gd name="connsiteX4" fmla="*/ 1207557 w 2639982"/>
            <a:gd name="connsiteY4" fmla="*/ 532485 h 1238900"/>
            <a:gd name="connsiteX5" fmla="*/ 907238 w 2639982"/>
            <a:gd name="connsiteY5" fmla="*/ 433893 h 1238900"/>
            <a:gd name="connsiteX6" fmla="*/ 0 w 2639982"/>
            <a:gd name="connsiteY6" fmla="*/ 1153278 h 1238900"/>
            <a:gd name="connsiteX0" fmla="*/ 0 w 2639982"/>
            <a:gd name="connsiteY0" fmla="*/ 1153278 h 1238900"/>
            <a:gd name="connsiteX1" fmla="*/ 2481582 w 2639982"/>
            <a:gd name="connsiteY1" fmla="*/ 1238870 h 1238900"/>
            <a:gd name="connsiteX2" fmla="*/ 2639750 w 2639982"/>
            <a:gd name="connsiteY2" fmla="*/ 1646 h 1238900"/>
            <a:gd name="connsiteX3" fmla="*/ 1762162 w 2639982"/>
            <a:gd name="connsiteY3" fmla="*/ 215272 h 1238900"/>
            <a:gd name="connsiteX4" fmla="*/ 1207557 w 2639982"/>
            <a:gd name="connsiteY4" fmla="*/ 532485 h 1238900"/>
            <a:gd name="connsiteX5" fmla="*/ 907238 w 2639982"/>
            <a:gd name="connsiteY5" fmla="*/ 433893 h 1238900"/>
            <a:gd name="connsiteX6" fmla="*/ 0 w 2639982"/>
            <a:gd name="connsiteY6" fmla="*/ 1153278 h 1238900"/>
            <a:gd name="connsiteX0" fmla="*/ 0 w 2639982"/>
            <a:gd name="connsiteY0" fmla="*/ 1153278 h 1238900"/>
            <a:gd name="connsiteX1" fmla="*/ 2481582 w 2639982"/>
            <a:gd name="connsiteY1" fmla="*/ 1238870 h 1238900"/>
            <a:gd name="connsiteX2" fmla="*/ 2639750 w 2639982"/>
            <a:gd name="connsiteY2" fmla="*/ 1646 h 1238900"/>
            <a:gd name="connsiteX3" fmla="*/ 1762162 w 2639982"/>
            <a:gd name="connsiteY3" fmla="*/ 215272 h 1238900"/>
            <a:gd name="connsiteX4" fmla="*/ 1094572 w 2639982"/>
            <a:gd name="connsiteY4" fmla="*/ 589667 h 1238900"/>
            <a:gd name="connsiteX5" fmla="*/ 907238 w 2639982"/>
            <a:gd name="connsiteY5" fmla="*/ 433893 h 1238900"/>
            <a:gd name="connsiteX6" fmla="*/ 0 w 2639982"/>
            <a:gd name="connsiteY6" fmla="*/ 1153278 h 1238900"/>
            <a:gd name="connsiteX0" fmla="*/ 0 w 2639982"/>
            <a:gd name="connsiteY0" fmla="*/ 1153278 h 1238900"/>
            <a:gd name="connsiteX1" fmla="*/ 2481582 w 2639982"/>
            <a:gd name="connsiteY1" fmla="*/ 1238870 h 1238900"/>
            <a:gd name="connsiteX2" fmla="*/ 2639750 w 2639982"/>
            <a:gd name="connsiteY2" fmla="*/ 1646 h 1238900"/>
            <a:gd name="connsiteX3" fmla="*/ 1762162 w 2639982"/>
            <a:gd name="connsiteY3" fmla="*/ 215272 h 1238900"/>
            <a:gd name="connsiteX4" fmla="*/ 1094572 w 2639982"/>
            <a:gd name="connsiteY4" fmla="*/ 589667 h 1238900"/>
            <a:gd name="connsiteX5" fmla="*/ 907238 w 2639982"/>
            <a:gd name="connsiteY5" fmla="*/ 433893 h 1238900"/>
            <a:gd name="connsiteX6" fmla="*/ 0 w 2639982"/>
            <a:gd name="connsiteY6" fmla="*/ 1153278 h 1238900"/>
            <a:gd name="connsiteX0" fmla="*/ 0 w 2639982"/>
            <a:gd name="connsiteY0" fmla="*/ 1159861 h 1245483"/>
            <a:gd name="connsiteX1" fmla="*/ 2481582 w 2639982"/>
            <a:gd name="connsiteY1" fmla="*/ 1245453 h 1245483"/>
            <a:gd name="connsiteX2" fmla="*/ 2639750 w 2639982"/>
            <a:gd name="connsiteY2" fmla="*/ 8229 h 1245483"/>
            <a:gd name="connsiteX3" fmla="*/ 1758290 w 2639982"/>
            <a:gd name="connsiteY3" fmla="*/ 158436 h 1245483"/>
            <a:gd name="connsiteX4" fmla="*/ 1094572 w 2639982"/>
            <a:gd name="connsiteY4" fmla="*/ 596250 h 1245483"/>
            <a:gd name="connsiteX5" fmla="*/ 907238 w 2639982"/>
            <a:gd name="connsiteY5" fmla="*/ 440476 h 1245483"/>
            <a:gd name="connsiteX6" fmla="*/ 0 w 2639982"/>
            <a:gd name="connsiteY6" fmla="*/ 1159861 h 1245483"/>
            <a:gd name="connsiteX0" fmla="*/ 0 w 2640925"/>
            <a:gd name="connsiteY0" fmla="*/ 1195733 h 1281355"/>
            <a:gd name="connsiteX1" fmla="*/ 2481582 w 2640925"/>
            <a:gd name="connsiteY1" fmla="*/ 1281325 h 1281355"/>
            <a:gd name="connsiteX2" fmla="*/ 2639750 w 2640925"/>
            <a:gd name="connsiteY2" fmla="*/ 44101 h 1281355"/>
            <a:gd name="connsiteX3" fmla="*/ 1967586 w 2640925"/>
            <a:gd name="connsiteY3" fmla="*/ 109407 h 1281355"/>
            <a:gd name="connsiteX4" fmla="*/ 1094572 w 2640925"/>
            <a:gd name="connsiteY4" fmla="*/ 632122 h 1281355"/>
            <a:gd name="connsiteX5" fmla="*/ 907238 w 2640925"/>
            <a:gd name="connsiteY5" fmla="*/ 476348 h 1281355"/>
            <a:gd name="connsiteX6" fmla="*/ 0 w 2640925"/>
            <a:gd name="connsiteY6" fmla="*/ 1195733 h 1281355"/>
            <a:gd name="connsiteX0" fmla="*/ 0 w 2640925"/>
            <a:gd name="connsiteY0" fmla="*/ 1195733 h 1281355"/>
            <a:gd name="connsiteX1" fmla="*/ 2481582 w 2640925"/>
            <a:gd name="connsiteY1" fmla="*/ 1281325 h 1281355"/>
            <a:gd name="connsiteX2" fmla="*/ 2639750 w 2640925"/>
            <a:gd name="connsiteY2" fmla="*/ 44101 h 1281355"/>
            <a:gd name="connsiteX3" fmla="*/ 1967586 w 2640925"/>
            <a:gd name="connsiteY3" fmla="*/ 109407 h 1281355"/>
            <a:gd name="connsiteX4" fmla="*/ 1094572 w 2640925"/>
            <a:gd name="connsiteY4" fmla="*/ 632122 h 1281355"/>
            <a:gd name="connsiteX5" fmla="*/ 907238 w 2640925"/>
            <a:gd name="connsiteY5" fmla="*/ 476348 h 1281355"/>
            <a:gd name="connsiteX6" fmla="*/ 0 w 2640925"/>
            <a:gd name="connsiteY6" fmla="*/ 1195733 h 1281355"/>
            <a:gd name="connsiteX0" fmla="*/ 0 w 2640925"/>
            <a:gd name="connsiteY0" fmla="*/ 1195733 h 1281355"/>
            <a:gd name="connsiteX1" fmla="*/ 2481582 w 2640925"/>
            <a:gd name="connsiteY1" fmla="*/ 1281325 h 1281355"/>
            <a:gd name="connsiteX2" fmla="*/ 2639750 w 2640925"/>
            <a:gd name="connsiteY2" fmla="*/ 44101 h 1281355"/>
            <a:gd name="connsiteX3" fmla="*/ 1967586 w 2640925"/>
            <a:gd name="connsiteY3" fmla="*/ 109407 h 1281355"/>
            <a:gd name="connsiteX4" fmla="*/ 1094572 w 2640925"/>
            <a:gd name="connsiteY4" fmla="*/ 632122 h 1281355"/>
            <a:gd name="connsiteX5" fmla="*/ 907238 w 2640925"/>
            <a:gd name="connsiteY5" fmla="*/ 476348 h 1281355"/>
            <a:gd name="connsiteX6" fmla="*/ 0 w 2640925"/>
            <a:gd name="connsiteY6" fmla="*/ 1195733 h 1281355"/>
            <a:gd name="connsiteX0" fmla="*/ 0 w 2621543"/>
            <a:gd name="connsiteY0" fmla="*/ 1154679 h 1240305"/>
            <a:gd name="connsiteX1" fmla="*/ 2481582 w 2621543"/>
            <a:gd name="connsiteY1" fmla="*/ 1240271 h 1240305"/>
            <a:gd name="connsiteX2" fmla="*/ 2618416 w 2621543"/>
            <a:gd name="connsiteY2" fmla="*/ 157848 h 1240305"/>
            <a:gd name="connsiteX3" fmla="*/ 1967586 w 2621543"/>
            <a:gd name="connsiteY3" fmla="*/ 68353 h 1240305"/>
            <a:gd name="connsiteX4" fmla="*/ 1094572 w 2621543"/>
            <a:gd name="connsiteY4" fmla="*/ 591068 h 1240305"/>
            <a:gd name="connsiteX5" fmla="*/ 907238 w 2621543"/>
            <a:gd name="connsiteY5" fmla="*/ 435294 h 1240305"/>
            <a:gd name="connsiteX6" fmla="*/ 0 w 2621543"/>
            <a:gd name="connsiteY6" fmla="*/ 1154679 h 1240305"/>
            <a:gd name="connsiteX0" fmla="*/ 0 w 2618684"/>
            <a:gd name="connsiteY0" fmla="*/ 1086326 h 1171952"/>
            <a:gd name="connsiteX1" fmla="*/ 2481582 w 2618684"/>
            <a:gd name="connsiteY1" fmla="*/ 1171918 h 1171952"/>
            <a:gd name="connsiteX2" fmla="*/ 2618416 w 2618684"/>
            <a:gd name="connsiteY2" fmla="*/ 89495 h 1171952"/>
            <a:gd name="connsiteX3" fmla="*/ 1967586 w 2618684"/>
            <a:gd name="connsiteY3" fmla="*/ 0 h 1171952"/>
            <a:gd name="connsiteX4" fmla="*/ 1094572 w 2618684"/>
            <a:gd name="connsiteY4" fmla="*/ 522715 h 1171952"/>
            <a:gd name="connsiteX5" fmla="*/ 907238 w 2618684"/>
            <a:gd name="connsiteY5" fmla="*/ 366941 h 1171952"/>
            <a:gd name="connsiteX6" fmla="*/ 0 w 2618684"/>
            <a:gd name="connsiteY6" fmla="*/ 1086326 h 1171952"/>
            <a:gd name="connsiteX0" fmla="*/ 0 w 2618684"/>
            <a:gd name="connsiteY0" fmla="*/ 1086326 h 1171952"/>
            <a:gd name="connsiteX1" fmla="*/ 2481582 w 2618684"/>
            <a:gd name="connsiteY1" fmla="*/ 1171918 h 1171952"/>
            <a:gd name="connsiteX2" fmla="*/ 2618416 w 2618684"/>
            <a:gd name="connsiteY2" fmla="*/ 89495 h 1171952"/>
            <a:gd name="connsiteX3" fmla="*/ 1967586 w 2618684"/>
            <a:gd name="connsiteY3" fmla="*/ 0 h 1171952"/>
            <a:gd name="connsiteX4" fmla="*/ 1094572 w 2618684"/>
            <a:gd name="connsiteY4" fmla="*/ 522715 h 1171952"/>
            <a:gd name="connsiteX5" fmla="*/ 907238 w 2618684"/>
            <a:gd name="connsiteY5" fmla="*/ 366941 h 1171952"/>
            <a:gd name="connsiteX6" fmla="*/ 0 w 2618684"/>
            <a:gd name="connsiteY6" fmla="*/ 1086326 h 1171952"/>
            <a:gd name="connsiteX0" fmla="*/ 0 w 2618684"/>
            <a:gd name="connsiteY0" fmla="*/ 1088589 h 1174215"/>
            <a:gd name="connsiteX1" fmla="*/ 2481582 w 2618684"/>
            <a:gd name="connsiteY1" fmla="*/ 1174181 h 1174215"/>
            <a:gd name="connsiteX2" fmla="*/ 2618416 w 2618684"/>
            <a:gd name="connsiteY2" fmla="*/ 91758 h 1174215"/>
            <a:gd name="connsiteX3" fmla="*/ 1967586 w 2618684"/>
            <a:gd name="connsiteY3" fmla="*/ 2263 h 1174215"/>
            <a:gd name="connsiteX4" fmla="*/ 1094572 w 2618684"/>
            <a:gd name="connsiteY4" fmla="*/ 524978 h 1174215"/>
            <a:gd name="connsiteX5" fmla="*/ 907238 w 2618684"/>
            <a:gd name="connsiteY5" fmla="*/ 369204 h 1174215"/>
            <a:gd name="connsiteX6" fmla="*/ 0 w 2618684"/>
            <a:gd name="connsiteY6" fmla="*/ 1088589 h 1174215"/>
            <a:gd name="connsiteX0" fmla="*/ 0 w 2618684"/>
            <a:gd name="connsiteY0" fmla="*/ 1086326 h 1171952"/>
            <a:gd name="connsiteX1" fmla="*/ 2481582 w 2618684"/>
            <a:gd name="connsiteY1" fmla="*/ 1171918 h 1171952"/>
            <a:gd name="connsiteX2" fmla="*/ 2618416 w 2618684"/>
            <a:gd name="connsiteY2" fmla="*/ 89495 h 1171952"/>
            <a:gd name="connsiteX3" fmla="*/ 1967586 w 2618684"/>
            <a:gd name="connsiteY3" fmla="*/ 0 h 1171952"/>
            <a:gd name="connsiteX4" fmla="*/ 1094572 w 2618684"/>
            <a:gd name="connsiteY4" fmla="*/ 522715 h 1171952"/>
            <a:gd name="connsiteX5" fmla="*/ 907238 w 2618684"/>
            <a:gd name="connsiteY5" fmla="*/ 366941 h 1171952"/>
            <a:gd name="connsiteX6" fmla="*/ 0 w 2618684"/>
            <a:gd name="connsiteY6" fmla="*/ 1086326 h 1171952"/>
            <a:gd name="connsiteX0" fmla="*/ 0 w 2618684"/>
            <a:gd name="connsiteY0" fmla="*/ 1116166 h 1201792"/>
            <a:gd name="connsiteX1" fmla="*/ 2481582 w 2618684"/>
            <a:gd name="connsiteY1" fmla="*/ 1201758 h 1201792"/>
            <a:gd name="connsiteX2" fmla="*/ 2618416 w 2618684"/>
            <a:gd name="connsiteY2" fmla="*/ 119335 h 1201792"/>
            <a:gd name="connsiteX3" fmla="*/ 2013740 w 2618684"/>
            <a:gd name="connsiteY3" fmla="*/ 0 h 1201792"/>
            <a:gd name="connsiteX4" fmla="*/ 1094572 w 2618684"/>
            <a:gd name="connsiteY4" fmla="*/ 552555 h 1201792"/>
            <a:gd name="connsiteX5" fmla="*/ 907238 w 2618684"/>
            <a:gd name="connsiteY5" fmla="*/ 396781 h 1201792"/>
            <a:gd name="connsiteX6" fmla="*/ 0 w 2618684"/>
            <a:gd name="connsiteY6" fmla="*/ 1116166 h 1201792"/>
            <a:gd name="connsiteX0" fmla="*/ 0 w 2618684"/>
            <a:gd name="connsiteY0" fmla="*/ 1116166 h 1201792"/>
            <a:gd name="connsiteX1" fmla="*/ 2481582 w 2618684"/>
            <a:gd name="connsiteY1" fmla="*/ 1201758 h 1201792"/>
            <a:gd name="connsiteX2" fmla="*/ 2618416 w 2618684"/>
            <a:gd name="connsiteY2" fmla="*/ 119335 h 1201792"/>
            <a:gd name="connsiteX3" fmla="*/ 2013740 w 2618684"/>
            <a:gd name="connsiteY3" fmla="*/ 0 h 1201792"/>
            <a:gd name="connsiteX4" fmla="*/ 1094572 w 2618684"/>
            <a:gd name="connsiteY4" fmla="*/ 552555 h 1201792"/>
            <a:gd name="connsiteX5" fmla="*/ 907238 w 2618684"/>
            <a:gd name="connsiteY5" fmla="*/ 396781 h 1201792"/>
            <a:gd name="connsiteX6" fmla="*/ 0 w 2618684"/>
            <a:gd name="connsiteY6" fmla="*/ 1116166 h 1201792"/>
            <a:gd name="connsiteX0" fmla="*/ 0 w 2632265"/>
            <a:gd name="connsiteY0" fmla="*/ 1116166 h 1201791"/>
            <a:gd name="connsiteX1" fmla="*/ 2481582 w 2632265"/>
            <a:gd name="connsiteY1" fmla="*/ 1201758 h 1201791"/>
            <a:gd name="connsiteX2" fmla="*/ 2632021 w 2632265"/>
            <a:gd name="connsiteY2" fmla="*/ 81633 h 1201791"/>
            <a:gd name="connsiteX3" fmla="*/ 2013740 w 2632265"/>
            <a:gd name="connsiteY3" fmla="*/ 0 h 1201791"/>
            <a:gd name="connsiteX4" fmla="*/ 1094572 w 2632265"/>
            <a:gd name="connsiteY4" fmla="*/ 552555 h 1201791"/>
            <a:gd name="connsiteX5" fmla="*/ 907238 w 2632265"/>
            <a:gd name="connsiteY5" fmla="*/ 396781 h 1201791"/>
            <a:gd name="connsiteX6" fmla="*/ 0 w 2632265"/>
            <a:gd name="connsiteY6" fmla="*/ 1116166 h 1201791"/>
            <a:gd name="connsiteX0" fmla="*/ 0 w 2632265"/>
            <a:gd name="connsiteY0" fmla="*/ 1116166 h 1201791"/>
            <a:gd name="connsiteX1" fmla="*/ 2481582 w 2632265"/>
            <a:gd name="connsiteY1" fmla="*/ 1201758 h 1201791"/>
            <a:gd name="connsiteX2" fmla="*/ 2632021 w 2632265"/>
            <a:gd name="connsiteY2" fmla="*/ 81633 h 1201791"/>
            <a:gd name="connsiteX3" fmla="*/ 2013740 w 2632265"/>
            <a:gd name="connsiteY3" fmla="*/ 0 h 1201791"/>
            <a:gd name="connsiteX4" fmla="*/ 1094572 w 2632265"/>
            <a:gd name="connsiteY4" fmla="*/ 552555 h 1201791"/>
            <a:gd name="connsiteX5" fmla="*/ 907238 w 2632265"/>
            <a:gd name="connsiteY5" fmla="*/ 396781 h 1201791"/>
            <a:gd name="connsiteX6" fmla="*/ 0 w 2632265"/>
            <a:gd name="connsiteY6" fmla="*/ 1116166 h 1201791"/>
            <a:gd name="connsiteX0" fmla="*/ 0 w 2632265"/>
            <a:gd name="connsiteY0" fmla="*/ 1116166 h 1201791"/>
            <a:gd name="connsiteX1" fmla="*/ 2481582 w 2632265"/>
            <a:gd name="connsiteY1" fmla="*/ 1201758 h 1201791"/>
            <a:gd name="connsiteX2" fmla="*/ 2632021 w 2632265"/>
            <a:gd name="connsiteY2" fmla="*/ 81633 h 1201791"/>
            <a:gd name="connsiteX3" fmla="*/ 2013740 w 2632265"/>
            <a:gd name="connsiteY3" fmla="*/ 0 h 1201791"/>
            <a:gd name="connsiteX4" fmla="*/ 1094572 w 2632265"/>
            <a:gd name="connsiteY4" fmla="*/ 552555 h 1201791"/>
            <a:gd name="connsiteX5" fmla="*/ 774159 w 2632265"/>
            <a:gd name="connsiteY5" fmla="*/ 377393 h 1201791"/>
            <a:gd name="connsiteX6" fmla="*/ 0 w 2632265"/>
            <a:gd name="connsiteY6" fmla="*/ 1116166 h 1201791"/>
            <a:gd name="connsiteX0" fmla="*/ 0 w 2632265"/>
            <a:gd name="connsiteY0" fmla="*/ 1116166 h 1201791"/>
            <a:gd name="connsiteX1" fmla="*/ 2481582 w 2632265"/>
            <a:gd name="connsiteY1" fmla="*/ 1201758 h 1201791"/>
            <a:gd name="connsiteX2" fmla="*/ 2632021 w 2632265"/>
            <a:gd name="connsiteY2" fmla="*/ 81633 h 1201791"/>
            <a:gd name="connsiteX3" fmla="*/ 2013740 w 2632265"/>
            <a:gd name="connsiteY3" fmla="*/ 0 h 1201791"/>
            <a:gd name="connsiteX4" fmla="*/ 1094572 w 2632265"/>
            <a:gd name="connsiteY4" fmla="*/ 552555 h 1201791"/>
            <a:gd name="connsiteX5" fmla="*/ 774159 w 2632265"/>
            <a:gd name="connsiteY5" fmla="*/ 377393 h 1201791"/>
            <a:gd name="connsiteX6" fmla="*/ 0 w 2632265"/>
            <a:gd name="connsiteY6" fmla="*/ 1116166 h 1201791"/>
            <a:gd name="connsiteX0" fmla="*/ 0 w 2632265"/>
            <a:gd name="connsiteY0" fmla="*/ 1116166 h 1201791"/>
            <a:gd name="connsiteX1" fmla="*/ 2481582 w 2632265"/>
            <a:gd name="connsiteY1" fmla="*/ 1201758 h 1201791"/>
            <a:gd name="connsiteX2" fmla="*/ 2632021 w 2632265"/>
            <a:gd name="connsiteY2" fmla="*/ 81633 h 1201791"/>
            <a:gd name="connsiteX3" fmla="*/ 2013740 w 2632265"/>
            <a:gd name="connsiteY3" fmla="*/ 0 h 1201791"/>
            <a:gd name="connsiteX4" fmla="*/ 1069259 w 2632265"/>
            <a:gd name="connsiteY4" fmla="*/ 569946 h 1201791"/>
            <a:gd name="connsiteX5" fmla="*/ 774159 w 2632265"/>
            <a:gd name="connsiteY5" fmla="*/ 377393 h 1201791"/>
            <a:gd name="connsiteX6" fmla="*/ 0 w 2632265"/>
            <a:gd name="connsiteY6" fmla="*/ 1116166 h 1201791"/>
            <a:gd name="connsiteX0" fmla="*/ 0 w 2632265"/>
            <a:gd name="connsiteY0" fmla="*/ 1116166 h 1201791"/>
            <a:gd name="connsiteX1" fmla="*/ 2481582 w 2632265"/>
            <a:gd name="connsiteY1" fmla="*/ 1201758 h 1201791"/>
            <a:gd name="connsiteX2" fmla="*/ 2632021 w 2632265"/>
            <a:gd name="connsiteY2" fmla="*/ 81633 h 1201791"/>
            <a:gd name="connsiteX3" fmla="*/ 2013740 w 2632265"/>
            <a:gd name="connsiteY3" fmla="*/ 0 h 1201791"/>
            <a:gd name="connsiteX4" fmla="*/ 1069259 w 2632265"/>
            <a:gd name="connsiteY4" fmla="*/ 569946 h 1201791"/>
            <a:gd name="connsiteX5" fmla="*/ 774159 w 2632265"/>
            <a:gd name="connsiteY5" fmla="*/ 377393 h 1201791"/>
            <a:gd name="connsiteX6" fmla="*/ 0 w 2632265"/>
            <a:gd name="connsiteY6" fmla="*/ 1116166 h 1201791"/>
            <a:gd name="connsiteX0" fmla="*/ 0 w 2663470"/>
            <a:gd name="connsiteY0" fmla="*/ 1132202 h 1217834"/>
            <a:gd name="connsiteX1" fmla="*/ 2481582 w 2663470"/>
            <a:gd name="connsiteY1" fmla="*/ 1217794 h 1217834"/>
            <a:gd name="connsiteX2" fmla="*/ 2632021 w 2663470"/>
            <a:gd name="connsiteY2" fmla="*/ 97669 h 1217834"/>
            <a:gd name="connsiteX3" fmla="*/ 1758982 w 2663470"/>
            <a:gd name="connsiteY3" fmla="*/ 0 h 1217834"/>
            <a:gd name="connsiteX4" fmla="*/ 1069259 w 2663470"/>
            <a:gd name="connsiteY4" fmla="*/ 585982 h 1217834"/>
            <a:gd name="connsiteX5" fmla="*/ 774159 w 2663470"/>
            <a:gd name="connsiteY5" fmla="*/ 393429 h 1217834"/>
            <a:gd name="connsiteX6" fmla="*/ 0 w 2663470"/>
            <a:gd name="connsiteY6" fmla="*/ 1132202 h 1217834"/>
            <a:gd name="connsiteX0" fmla="*/ 0 w 2663470"/>
            <a:gd name="connsiteY0" fmla="*/ 1132202 h 1217834"/>
            <a:gd name="connsiteX1" fmla="*/ 2481582 w 2663470"/>
            <a:gd name="connsiteY1" fmla="*/ 1217794 h 1217834"/>
            <a:gd name="connsiteX2" fmla="*/ 2632021 w 2663470"/>
            <a:gd name="connsiteY2" fmla="*/ 97669 h 1217834"/>
            <a:gd name="connsiteX3" fmla="*/ 1758982 w 2663470"/>
            <a:gd name="connsiteY3" fmla="*/ 0 h 1217834"/>
            <a:gd name="connsiteX4" fmla="*/ 1069259 w 2663470"/>
            <a:gd name="connsiteY4" fmla="*/ 585982 h 1217834"/>
            <a:gd name="connsiteX5" fmla="*/ 774159 w 2663470"/>
            <a:gd name="connsiteY5" fmla="*/ 393429 h 1217834"/>
            <a:gd name="connsiteX6" fmla="*/ 0 w 2663470"/>
            <a:gd name="connsiteY6" fmla="*/ 1132202 h 1217834"/>
            <a:gd name="connsiteX0" fmla="*/ 0 w 2663470"/>
            <a:gd name="connsiteY0" fmla="*/ 1132202 h 1217834"/>
            <a:gd name="connsiteX1" fmla="*/ 2481582 w 2663470"/>
            <a:gd name="connsiteY1" fmla="*/ 1217794 h 1217834"/>
            <a:gd name="connsiteX2" fmla="*/ 2632021 w 2663470"/>
            <a:gd name="connsiteY2" fmla="*/ 97669 h 1217834"/>
            <a:gd name="connsiteX3" fmla="*/ 1758982 w 2663470"/>
            <a:gd name="connsiteY3" fmla="*/ 0 h 1217834"/>
            <a:gd name="connsiteX4" fmla="*/ 1069259 w 2663470"/>
            <a:gd name="connsiteY4" fmla="*/ 585982 h 1217834"/>
            <a:gd name="connsiteX5" fmla="*/ 774159 w 2663470"/>
            <a:gd name="connsiteY5" fmla="*/ 393429 h 1217834"/>
            <a:gd name="connsiteX6" fmla="*/ 0 w 2663470"/>
            <a:gd name="connsiteY6" fmla="*/ 1132202 h 1217834"/>
            <a:gd name="connsiteX0" fmla="*/ 0 w 2568183"/>
            <a:gd name="connsiteY0" fmla="*/ 1132202 h 1217835"/>
            <a:gd name="connsiteX1" fmla="*/ 2481582 w 2568183"/>
            <a:gd name="connsiteY1" fmla="*/ 1217794 h 1217835"/>
            <a:gd name="connsiteX2" fmla="*/ 2522333 w 2568183"/>
            <a:gd name="connsiteY2" fmla="*/ 118575 h 1217835"/>
            <a:gd name="connsiteX3" fmla="*/ 1758982 w 2568183"/>
            <a:gd name="connsiteY3" fmla="*/ 0 h 1217835"/>
            <a:gd name="connsiteX4" fmla="*/ 1069259 w 2568183"/>
            <a:gd name="connsiteY4" fmla="*/ 585982 h 1217835"/>
            <a:gd name="connsiteX5" fmla="*/ 774159 w 2568183"/>
            <a:gd name="connsiteY5" fmla="*/ 393429 h 1217835"/>
            <a:gd name="connsiteX6" fmla="*/ 0 w 2568183"/>
            <a:gd name="connsiteY6" fmla="*/ 1132202 h 1217835"/>
            <a:gd name="connsiteX0" fmla="*/ 0 w 2617643"/>
            <a:gd name="connsiteY0" fmla="*/ 1132202 h 1217829"/>
            <a:gd name="connsiteX1" fmla="*/ 2481582 w 2617643"/>
            <a:gd name="connsiteY1" fmla="*/ 1217794 h 1217829"/>
            <a:gd name="connsiteX2" fmla="*/ 2522333 w 2617643"/>
            <a:gd name="connsiteY2" fmla="*/ 118575 h 1217829"/>
            <a:gd name="connsiteX3" fmla="*/ 1758982 w 2617643"/>
            <a:gd name="connsiteY3" fmla="*/ 0 h 1217829"/>
            <a:gd name="connsiteX4" fmla="*/ 1069259 w 2617643"/>
            <a:gd name="connsiteY4" fmla="*/ 585982 h 1217829"/>
            <a:gd name="connsiteX5" fmla="*/ 774159 w 2617643"/>
            <a:gd name="connsiteY5" fmla="*/ 393429 h 1217829"/>
            <a:gd name="connsiteX6" fmla="*/ 0 w 2617643"/>
            <a:gd name="connsiteY6" fmla="*/ 1132202 h 1217829"/>
            <a:gd name="connsiteX0" fmla="*/ 0 w 2531156"/>
            <a:gd name="connsiteY0" fmla="*/ 1371530 h 1458093"/>
            <a:gd name="connsiteX1" fmla="*/ 2481582 w 2531156"/>
            <a:gd name="connsiteY1" fmla="*/ 1457122 h 1458093"/>
            <a:gd name="connsiteX2" fmla="*/ 2522333 w 2531156"/>
            <a:gd name="connsiteY2" fmla="*/ 357903 h 1458093"/>
            <a:gd name="connsiteX3" fmla="*/ 1758982 w 2531156"/>
            <a:gd name="connsiteY3" fmla="*/ 239328 h 1458093"/>
            <a:gd name="connsiteX4" fmla="*/ 1069259 w 2531156"/>
            <a:gd name="connsiteY4" fmla="*/ 825310 h 1458093"/>
            <a:gd name="connsiteX5" fmla="*/ 774159 w 2531156"/>
            <a:gd name="connsiteY5" fmla="*/ 632757 h 1458093"/>
            <a:gd name="connsiteX6" fmla="*/ 0 w 2531156"/>
            <a:gd name="connsiteY6" fmla="*/ 1371530 h 1458093"/>
            <a:gd name="connsiteX0" fmla="*/ 0 w 2802883"/>
            <a:gd name="connsiteY0" fmla="*/ 1208888 h 1294649"/>
            <a:gd name="connsiteX1" fmla="*/ 2481582 w 2802883"/>
            <a:gd name="connsiteY1" fmla="*/ 1294480 h 1294649"/>
            <a:gd name="connsiteX2" fmla="*/ 2522333 w 2802883"/>
            <a:gd name="connsiteY2" fmla="*/ 195261 h 1294649"/>
            <a:gd name="connsiteX3" fmla="*/ 1758982 w 2802883"/>
            <a:gd name="connsiteY3" fmla="*/ 76686 h 1294649"/>
            <a:gd name="connsiteX4" fmla="*/ 1069259 w 2802883"/>
            <a:gd name="connsiteY4" fmla="*/ 662668 h 1294649"/>
            <a:gd name="connsiteX5" fmla="*/ 774159 w 2802883"/>
            <a:gd name="connsiteY5" fmla="*/ 470115 h 1294649"/>
            <a:gd name="connsiteX6" fmla="*/ 0 w 2802883"/>
            <a:gd name="connsiteY6" fmla="*/ 1208888 h 1294649"/>
            <a:gd name="connsiteX0" fmla="*/ 0 w 2546555"/>
            <a:gd name="connsiteY0" fmla="*/ 1132202 h 1217794"/>
            <a:gd name="connsiteX1" fmla="*/ 2481582 w 2546555"/>
            <a:gd name="connsiteY1" fmla="*/ 1217794 h 1217794"/>
            <a:gd name="connsiteX2" fmla="*/ 1758982 w 2546555"/>
            <a:gd name="connsiteY2" fmla="*/ 0 h 1217794"/>
            <a:gd name="connsiteX3" fmla="*/ 1069259 w 2546555"/>
            <a:gd name="connsiteY3" fmla="*/ 585982 h 1217794"/>
            <a:gd name="connsiteX4" fmla="*/ 774159 w 2546555"/>
            <a:gd name="connsiteY4" fmla="*/ 393429 h 1217794"/>
            <a:gd name="connsiteX5" fmla="*/ 0 w 2546555"/>
            <a:gd name="connsiteY5" fmla="*/ 1132202 h 1217794"/>
            <a:gd name="connsiteX0" fmla="*/ 0 w 2603217"/>
            <a:gd name="connsiteY0" fmla="*/ 1135169 h 1220761"/>
            <a:gd name="connsiteX1" fmla="*/ 2481582 w 2603217"/>
            <a:gd name="connsiteY1" fmla="*/ 1220761 h 1220761"/>
            <a:gd name="connsiteX2" fmla="*/ 2172967 w 2603217"/>
            <a:gd name="connsiteY2" fmla="*/ 399839 h 1220761"/>
            <a:gd name="connsiteX3" fmla="*/ 1758982 w 2603217"/>
            <a:gd name="connsiteY3" fmla="*/ 2967 h 1220761"/>
            <a:gd name="connsiteX4" fmla="*/ 1069259 w 2603217"/>
            <a:gd name="connsiteY4" fmla="*/ 588949 h 1220761"/>
            <a:gd name="connsiteX5" fmla="*/ 774159 w 2603217"/>
            <a:gd name="connsiteY5" fmla="*/ 396396 h 1220761"/>
            <a:gd name="connsiteX6" fmla="*/ 0 w 2603217"/>
            <a:gd name="connsiteY6" fmla="*/ 1135169 h 1220761"/>
            <a:gd name="connsiteX0" fmla="*/ 0 w 2701148"/>
            <a:gd name="connsiteY0" fmla="*/ 1151847 h 1237439"/>
            <a:gd name="connsiteX1" fmla="*/ 2481582 w 2701148"/>
            <a:gd name="connsiteY1" fmla="*/ 1237439 h 1237439"/>
            <a:gd name="connsiteX2" fmla="*/ 2555461 w 2701148"/>
            <a:gd name="connsiteY2" fmla="*/ 171873 h 1237439"/>
            <a:gd name="connsiteX3" fmla="*/ 1758982 w 2701148"/>
            <a:gd name="connsiteY3" fmla="*/ 19645 h 1237439"/>
            <a:gd name="connsiteX4" fmla="*/ 1069259 w 2701148"/>
            <a:gd name="connsiteY4" fmla="*/ 605627 h 1237439"/>
            <a:gd name="connsiteX5" fmla="*/ 774159 w 2701148"/>
            <a:gd name="connsiteY5" fmla="*/ 413074 h 1237439"/>
            <a:gd name="connsiteX6" fmla="*/ 0 w 2701148"/>
            <a:gd name="connsiteY6" fmla="*/ 1151847 h 1237439"/>
            <a:gd name="connsiteX0" fmla="*/ 0 w 2642146"/>
            <a:gd name="connsiteY0" fmla="*/ 1151847 h 1237439"/>
            <a:gd name="connsiteX1" fmla="*/ 2481582 w 2642146"/>
            <a:gd name="connsiteY1" fmla="*/ 1237439 h 1237439"/>
            <a:gd name="connsiteX2" fmla="*/ 2555461 w 2642146"/>
            <a:gd name="connsiteY2" fmla="*/ 171873 h 1237439"/>
            <a:gd name="connsiteX3" fmla="*/ 1758982 w 2642146"/>
            <a:gd name="connsiteY3" fmla="*/ 19645 h 1237439"/>
            <a:gd name="connsiteX4" fmla="*/ 1069259 w 2642146"/>
            <a:gd name="connsiteY4" fmla="*/ 605627 h 1237439"/>
            <a:gd name="connsiteX5" fmla="*/ 774159 w 2642146"/>
            <a:gd name="connsiteY5" fmla="*/ 413074 h 1237439"/>
            <a:gd name="connsiteX6" fmla="*/ 0 w 2642146"/>
            <a:gd name="connsiteY6" fmla="*/ 1151847 h 1237439"/>
            <a:gd name="connsiteX0" fmla="*/ 0 w 2642146"/>
            <a:gd name="connsiteY0" fmla="*/ 1144221 h 1229813"/>
            <a:gd name="connsiteX1" fmla="*/ 2481582 w 2642146"/>
            <a:gd name="connsiteY1" fmla="*/ 1229813 h 1229813"/>
            <a:gd name="connsiteX2" fmla="*/ 2555461 w 2642146"/>
            <a:gd name="connsiteY2" fmla="*/ 164247 h 1229813"/>
            <a:gd name="connsiteX3" fmla="*/ 1758982 w 2642146"/>
            <a:gd name="connsiteY3" fmla="*/ 12019 h 1229813"/>
            <a:gd name="connsiteX4" fmla="*/ 1069259 w 2642146"/>
            <a:gd name="connsiteY4" fmla="*/ 598001 h 1229813"/>
            <a:gd name="connsiteX5" fmla="*/ 774159 w 2642146"/>
            <a:gd name="connsiteY5" fmla="*/ 405448 h 1229813"/>
            <a:gd name="connsiteX6" fmla="*/ 0 w 2642146"/>
            <a:gd name="connsiteY6" fmla="*/ 1144221 h 1229813"/>
            <a:gd name="connsiteX0" fmla="*/ 0 w 2555461"/>
            <a:gd name="connsiteY0" fmla="*/ 1144221 h 1229813"/>
            <a:gd name="connsiteX1" fmla="*/ 2481582 w 2555461"/>
            <a:gd name="connsiteY1" fmla="*/ 1229813 h 1229813"/>
            <a:gd name="connsiteX2" fmla="*/ 2555461 w 2555461"/>
            <a:gd name="connsiteY2" fmla="*/ 164247 h 1229813"/>
            <a:gd name="connsiteX3" fmla="*/ 1758982 w 2555461"/>
            <a:gd name="connsiteY3" fmla="*/ 12019 h 1229813"/>
            <a:gd name="connsiteX4" fmla="*/ 1069259 w 2555461"/>
            <a:gd name="connsiteY4" fmla="*/ 598001 h 1229813"/>
            <a:gd name="connsiteX5" fmla="*/ 774159 w 2555461"/>
            <a:gd name="connsiteY5" fmla="*/ 405448 h 1229813"/>
            <a:gd name="connsiteX6" fmla="*/ 0 w 2555461"/>
            <a:gd name="connsiteY6" fmla="*/ 1144221 h 1229813"/>
            <a:gd name="connsiteX0" fmla="*/ 0 w 2601351"/>
            <a:gd name="connsiteY0" fmla="*/ 1143293 h 1228885"/>
            <a:gd name="connsiteX1" fmla="*/ 2481582 w 2601351"/>
            <a:gd name="connsiteY1" fmla="*/ 1228885 h 1228885"/>
            <a:gd name="connsiteX2" fmla="*/ 2601351 w 2601351"/>
            <a:gd name="connsiteY2" fmla="*/ 170005 h 1228885"/>
            <a:gd name="connsiteX3" fmla="*/ 1758982 w 2601351"/>
            <a:gd name="connsiteY3" fmla="*/ 11091 h 1228885"/>
            <a:gd name="connsiteX4" fmla="*/ 1069259 w 2601351"/>
            <a:gd name="connsiteY4" fmla="*/ 597073 h 1228885"/>
            <a:gd name="connsiteX5" fmla="*/ 774159 w 2601351"/>
            <a:gd name="connsiteY5" fmla="*/ 404520 h 1228885"/>
            <a:gd name="connsiteX6" fmla="*/ 0 w 2601351"/>
            <a:gd name="connsiteY6" fmla="*/ 1143293 h 1228885"/>
            <a:gd name="connsiteX0" fmla="*/ 0 w 2601351"/>
            <a:gd name="connsiteY0" fmla="*/ 1143293 h 1228885"/>
            <a:gd name="connsiteX1" fmla="*/ 2481582 w 2601351"/>
            <a:gd name="connsiteY1" fmla="*/ 1228885 h 1228885"/>
            <a:gd name="connsiteX2" fmla="*/ 2601351 w 2601351"/>
            <a:gd name="connsiteY2" fmla="*/ 170005 h 1228885"/>
            <a:gd name="connsiteX3" fmla="*/ 1758982 w 2601351"/>
            <a:gd name="connsiteY3" fmla="*/ 11091 h 1228885"/>
            <a:gd name="connsiteX4" fmla="*/ 1069259 w 2601351"/>
            <a:gd name="connsiteY4" fmla="*/ 597073 h 1228885"/>
            <a:gd name="connsiteX5" fmla="*/ 774159 w 2601351"/>
            <a:gd name="connsiteY5" fmla="*/ 404520 h 1228885"/>
            <a:gd name="connsiteX6" fmla="*/ 0 w 2601351"/>
            <a:gd name="connsiteY6" fmla="*/ 1143293 h 1228885"/>
            <a:gd name="connsiteX0" fmla="*/ 0 w 2601351"/>
            <a:gd name="connsiteY0" fmla="*/ 1143293 h 1228885"/>
            <a:gd name="connsiteX1" fmla="*/ 2481582 w 2601351"/>
            <a:gd name="connsiteY1" fmla="*/ 1228885 h 1228885"/>
            <a:gd name="connsiteX2" fmla="*/ 2601351 w 2601351"/>
            <a:gd name="connsiteY2" fmla="*/ 170005 h 1228885"/>
            <a:gd name="connsiteX3" fmla="*/ 1758982 w 2601351"/>
            <a:gd name="connsiteY3" fmla="*/ 11091 h 1228885"/>
            <a:gd name="connsiteX4" fmla="*/ 1069259 w 2601351"/>
            <a:gd name="connsiteY4" fmla="*/ 597073 h 1228885"/>
            <a:gd name="connsiteX5" fmla="*/ 774159 w 2601351"/>
            <a:gd name="connsiteY5" fmla="*/ 404520 h 1228885"/>
            <a:gd name="connsiteX6" fmla="*/ 0 w 2601351"/>
            <a:gd name="connsiteY6" fmla="*/ 1143293 h 1228885"/>
            <a:gd name="connsiteX0" fmla="*/ 0 w 2601351"/>
            <a:gd name="connsiteY0" fmla="*/ 1132202 h 1217794"/>
            <a:gd name="connsiteX1" fmla="*/ 2481582 w 2601351"/>
            <a:gd name="connsiteY1" fmla="*/ 1217794 h 1217794"/>
            <a:gd name="connsiteX2" fmla="*/ 2601351 w 2601351"/>
            <a:gd name="connsiteY2" fmla="*/ 158914 h 1217794"/>
            <a:gd name="connsiteX3" fmla="*/ 1758982 w 2601351"/>
            <a:gd name="connsiteY3" fmla="*/ 0 h 1217794"/>
            <a:gd name="connsiteX4" fmla="*/ 1069259 w 2601351"/>
            <a:gd name="connsiteY4" fmla="*/ 585982 h 1217794"/>
            <a:gd name="connsiteX5" fmla="*/ 774159 w 2601351"/>
            <a:gd name="connsiteY5" fmla="*/ 393429 h 1217794"/>
            <a:gd name="connsiteX6" fmla="*/ 0 w 2601351"/>
            <a:gd name="connsiteY6" fmla="*/ 1132202 h 1217794"/>
            <a:gd name="connsiteX0" fmla="*/ 0 w 2602089"/>
            <a:gd name="connsiteY0" fmla="*/ 1132202 h 1217794"/>
            <a:gd name="connsiteX1" fmla="*/ 2481582 w 2602089"/>
            <a:gd name="connsiteY1" fmla="*/ 1217794 h 1217794"/>
            <a:gd name="connsiteX2" fmla="*/ 2602089 w 2602089"/>
            <a:gd name="connsiteY2" fmla="*/ 111594 h 1217794"/>
            <a:gd name="connsiteX3" fmla="*/ 1758982 w 2602089"/>
            <a:gd name="connsiteY3" fmla="*/ 0 h 1217794"/>
            <a:gd name="connsiteX4" fmla="*/ 1069259 w 2602089"/>
            <a:gd name="connsiteY4" fmla="*/ 585982 h 1217794"/>
            <a:gd name="connsiteX5" fmla="*/ 774159 w 2602089"/>
            <a:gd name="connsiteY5" fmla="*/ 393429 h 1217794"/>
            <a:gd name="connsiteX6" fmla="*/ 0 w 2602089"/>
            <a:gd name="connsiteY6" fmla="*/ 1132202 h 1217794"/>
            <a:gd name="connsiteX0" fmla="*/ 0 w 2602089"/>
            <a:gd name="connsiteY0" fmla="*/ 1132202 h 1217794"/>
            <a:gd name="connsiteX1" fmla="*/ 2481582 w 2602089"/>
            <a:gd name="connsiteY1" fmla="*/ 1217794 h 1217794"/>
            <a:gd name="connsiteX2" fmla="*/ 2602089 w 2602089"/>
            <a:gd name="connsiteY2" fmla="*/ 111594 h 1217794"/>
            <a:gd name="connsiteX3" fmla="*/ 1758982 w 2602089"/>
            <a:gd name="connsiteY3" fmla="*/ 0 h 1217794"/>
            <a:gd name="connsiteX4" fmla="*/ 1069259 w 2602089"/>
            <a:gd name="connsiteY4" fmla="*/ 585982 h 1217794"/>
            <a:gd name="connsiteX5" fmla="*/ 774159 w 2602089"/>
            <a:gd name="connsiteY5" fmla="*/ 393429 h 1217794"/>
            <a:gd name="connsiteX6" fmla="*/ 0 w 2602089"/>
            <a:gd name="connsiteY6" fmla="*/ 1132202 h 1217794"/>
            <a:gd name="connsiteX0" fmla="*/ 0 w 2602089"/>
            <a:gd name="connsiteY0" fmla="*/ 1132202 h 1217794"/>
            <a:gd name="connsiteX1" fmla="*/ 2481582 w 2602089"/>
            <a:gd name="connsiteY1" fmla="*/ 1217794 h 1217794"/>
            <a:gd name="connsiteX2" fmla="*/ 2602089 w 2602089"/>
            <a:gd name="connsiteY2" fmla="*/ 111594 h 1217794"/>
            <a:gd name="connsiteX3" fmla="*/ 1758982 w 2602089"/>
            <a:gd name="connsiteY3" fmla="*/ 0 h 1217794"/>
            <a:gd name="connsiteX4" fmla="*/ 1069259 w 2602089"/>
            <a:gd name="connsiteY4" fmla="*/ 585982 h 1217794"/>
            <a:gd name="connsiteX5" fmla="*/ 774159 w 2602089"/>
            <a:gd name="connsiteY5" fmla="*/ 393429 h 1217794"/>
            <a:gd name="connsiteX6" fmla="*/ 0 w 2602089"/>
            <a:gd name="connsiteY6" fmla="*/ 1132202 h 1217794"/>
            <a:gd name="connsiteX0" fmla="*/ 0 w 2602089"/>
            <a:gd name="connsiteY0" fmla="*/ 1132202 h 1217794"/>
            <a:gd name="connsiteX1" fmla="*/ 2481582 w 2602089"/>
            <a:gd name="connsiteY1" fmla="*/ 1217794 h 1217794"/>
            <a:gd name="connsiteX2" fmla="*/ 2602089 w 2602089"/>
            <a:gd name="connsiteY2" fmla="*/ 111594 h 1217794"/>
            <a:gd name="connsiteX3" fmla="*/ 1758982 w 2602089"/>
            <a:gd name="connsiteY3" fmla="*/ 0 h 1217794"/>
            <a:gd name="connsiteX4" fmla="*/ 1051788 w 2602089"/>
            <a:gd name="connsiteY4" fmla="*/ 493855 h 1217794"/>
            <a:gd name="connsiteX5" fmla="*/ 774159 w 2602089"/>
            <a:gd name="connsiteY5" fmla="*/ 393429 h 1217794"/>
            <a:gd name="connsiteX6" fmla="*/ 0 w 2602089"/>
            <a:gd name="connsiteY6" fmla="*/ 1132202 h 1217794"/>
            <a:gd name="connsiteX0" fmla="*/ 0 w 2602089"/>
            <a:gd name="connsiteY0" fmla="*/ 1132202 h 1217794"/>
            <a:gd name="connsiteX1" fmla="*/ 2481582 w 2602089"/>
            <a:gd name="connsiteY1" fmla="*/ 1217794 h 1217794"/>
            <a:gd name="connsiteX2" fmla="*/ 2602089 w 2602089"/>
            <a:gd name="connsiteY2" fmla="*/ 111594 h 1217794"/>
            <a:gd name="connsiteX3" fmla="*/ 1758982 w 2602089"/>
            <a:gd name="connsiteY3" fmla="*/ 0 h 1217794"/>
            <a:gd name="connsiteX4" fmla="*/ 1051788 w 2602089"/>
            <a:gd name="connsiteY4" fmla="*/ 493855 h 1217794"/>
            <a:gd name="connsiteX5" fmla="*/ 774159 w 2602089"/>
            <a:gd name="connsiteY5" fmla="*/ 393429 h 1217794"/>
            <a:gd name="connsiteX6" fmla="*/ 0 w 2602089"/>
            <a:gd name="connsiteY6" fmla="*/ 1132202 h 1217794"/>
            <a:gd name="connsiteX0" fmla="*/ 0 w 2602089"/>
            <a:gd name="connsiteY0" fmla="*/ 1132202 h 1217794"/>
            <a:gd name="connsiteX1" fmla="*/ 2481582 w 2602089"/>
            <a:gd name="connsiteY1" fmla="*/ 1217794 h 1217794"/>
            <a:gd name="connsiteX2" fmla="*/ 2602089 w 2602089"/>
            <a:gd name="connsiteY2" fmla="*/ 111594 h 1217794"/>
            <a:gd name="connsiteX3" fmla="*/ 1758982 w 2602089"/>
            <a:gd name="connsiteY3" fmla="*/ 0 h 1217794"/>
            <a:gd name="connsiteX4" fmla="*/ 1051788 w 2602089"/>
            <a:gd name="connsiteY4" fmla="*/ 493855 h 1217794"/>
            <a:gd name="connsiteX5" fmla="*/ 774159 w 2602089"/>
            <a:gd name="connsiteY5" fmla="*/ 393429 h 1217794"/>
            <a:gd name="connsiteX6" fmla="*/ 0 w 2602089"/>
            <a:gd name="connsiteY6" fmla="*/ 1132202 h 1217794"/>
            <a:gd name="connsiteX0" fmla="*/ 0 w 2602089"/>
            <a:gd name="connsiteY0" fmla="*/ 1132202 h 1217794"/>
            <a:gd name="connsiteX1" fmla="*/ 2481582 w 2602089"/>
            <a:gd name="connsiteY1" fmla="*/ 1217794 h 1217794"/>
            <a:gd name="connsiteX2" fmla="*/ 2602089 w 2602089"/>
            <a:gd name="connsiteY2" fmla="*/ 111594 h 1217794"/>
            <a:gd name="connsiteX3" fmla="*/ 1758982 w 2602089"/>
            <a:gd name="connsiteY3" fmla="*/ 0 h 1217794"/>
            <a:gd name="connsiteX4" fmla="*/ 1051788 w 2602089"/>
            <a:gd name="connsiteY4" fmla="*/ 493855 h 1217794"/>
            <a:gd name="connsiteX5" fmla="*/ 774159 w 2602089"/>
            <a:gd name="connsiteY5" fmla="*/ 393429 h 1217794"/>
            <a:gd name="connsiteX6" fmla="*/ 0 w 2602089"/>
            <a:gd name="connsiteY6" fmla="*/ 1132202 h 1217794"/>
            <a:gd name="connsiteX0" fmla="*/ 0 w 2602089"/>
            <a:gd name="connsiteY0" fmla="*/ 1132202 h 1217794"/>
            <a:gd name="connsiteX1" fmla="*/ 2481582 w 2602089"/>
            <a:gd name="connsiteY1" fmla="*/ 1217794 h 1217794"/>
            <a:gd name="connsiteX2" fmla="*/ 2602089 w 2602089"/>
            <a:gd name="connsiteY2" fmla="*/ 111594 h 1217794"/>
            <a:gd name="connsiteX3" fmla="*/ 1758982 w 2602089"/>
            <a:gd name="connsiteY3" fmla="*/ 0 h 1217794"/>
            <a:gd name="connsiteX4" fmla="*/ 1051788 w 2602089"/>
            <a:gd name="connsiteY4" fmla="*/ 493855 h 1217794"/>
            <a:gd name="connsiteX5" fmla="*/ 774159 w 2602089"/>
            <a:gd name="connsiteY5" fmla="*/ 393429 h 1217794"/>
            <a:gd name="connsiteX6" fmla="*/ 0 w 2602089"/>
            <a:gd name="connsiteY6" fmla="*/ 1132202 h 1217794"/>
            <a:gd name="connsiteX0" fmla="*/ 0 w 2602089"/>
            <a:gd name="connsiteY0" fmla="*/ 1132202 h 1217794"/>
            <a:gd name="connsiteX1" fmla="*/ 2481582 w 2602089"/>
            <a:gd name="connsiteY1" fmla="*/ 1217794 h 1217794"/>
            <a:gd name="connsiteX2" fmla="*/ 2602089 w 2602089"/>
            <a:gd name="connsiteY2" fmla="*/ 111594 h 1217794"/>
            <a:gd name="connsiteX3" fmla="*/ 1758982 w 2602089"/>
            <a:gd name="connsiteY3" fmla="*/ 0 h 1217794"/>
            <a:gd name="connsiteX4" fmla="*/ 1051788 w 2602089"/>
            <a:gd name="connsiteY4" fmla="*/ 493855 h 1217794"/>
            <a:gd name="connsiteX5" fmla="*/ 774159 w 2602089"/>
            <a:gd name="connsiteY5" fmla="*/ 393429 h 1217794"/>
            <a:gd name="connsiteX6" fmla="*/ 0 w 2602089"/>
            <a:gd name="connsiteY6" fmla="*/ 1132202 h 121779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2602089" h="1217794">
              <a:moveTo>
                <a:pt x="0" y="1132202"/>
              </a:moveTo>
              <a:lnTo>
                <a:pt x="2481582" y="1217794"/>
              </a:lnTo>
              <a:cubicBezTo>
                <a:pt x="2596787" y="152887"/>
                <a:pt x="2480241" y="1169829"/>
                <a:pt x="2602089" y="111594"/>
              </a:cubicBezTo>
              <a:cubicBezTo>
                <a:pt x="1762242" y="-1205"/>
                <a:pt x="2605813" y="128289"/>
                <a:pt x="1758982" y="0"/>
              </a:cubicBezTo>
              <a:lnTo>
                <a:pt x="1051788" y="493855"/>
              </a:lnTo>
              <a:cubicBezTo>
                <a:pt x="782546" y="393383"/>
                <a:pt x="1054025" y="483013"/>
                <a:pt x="774159" y="393429"/>
              </a:cubicBezTo>
              <a:lnTo>
                <a:pt x="0" y="1132202"/>
              </a:lnTo>
              <a:close/>
            </a:path>
          </a:pathLst>
        </a:custGeom>
        <a:solidFill xmlns:a="http://schemas.openxmlformats.org/drawingml/2006/main">
          <a:schemeClr val="tx1">
            <a:lumMod val="65000"/>
            <a:lumOff val="35000"/>
            <a:alpha val="51000"/>
          </a:schemeClr>
        </a:solidFill>
        <a:ln xmlns:a="http://schemas.openxmlformats.org/drawingml/2006/main">
          <a:solidFill>
            <a:schemeClr val="tx1">
              <a:lumMod val="75000"/>
              <a:lumOff val="25000"/>
              <a:alpha val="89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l-PL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401DE2-791D-4E7C-B8F2-A1944FA07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6E5A1E-0632-4529-80B0-337A95070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2A4B32-1823-45ED-AD4C-B0C101D5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8451B9-99B8-4063-A1DB-1292057A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003CAF-90CB-4BD3-B3A5-51589D63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7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6507AD-AC54-4237-A2F9-23A84E52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FCD2A54-6F69-496B-AC70-4E89DA5D4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BE5E0A-ED3E-4EA8-8B02-E8D92E48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149C4C-F58B-435E-8089-9ED97581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C97C88-FB98-44FA-8938-3ED195A1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8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BB9996E-A858-4BD8-8F9A-99DC61309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3569C10-FAF6-4259-86F1-C49E7FCDA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085721-3C26-41B4-B0D0-F7839C61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D028EA-E55A-4007-B7E9-4E5E87DD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389506-D938-4F81-9F0E-B4ACB897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20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DED97D-F2BD-42B4-A815-9EA39ED8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D26647-E414-4A31-8375-FB9D84F13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6BD7CC-4C16-4FF6-A9CC-1896B2C9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05BA96-88F0-48CF-9881-D895480B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ED4D71-B0C1-4D72-AFD6-A66323D1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29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3C7DBC-BC60-4163-84C2-88A36D34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9F9C47-FA15-4CBA-A2B4-313E4CF3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E7D998-C467-45CA-99F9-FA7027EF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BD2803-4AA9-47F4-AA2B-CCAF8F16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933F40-07CD-4E45-828A-32CE3AFF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7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CA4BA8-15BB-4F95-A63E-B3984859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A9B071-0E07-43F9-B804-7ED74E954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EB2519-62CA-430C-906C-B7B366F79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CF5A76C-BDEA-4D0E-8B22-7AB124D3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98C064-5786-4BFD-9117-E73C9FCD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54425C-0E5C-4FEB-9C79-2E9083A9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75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5F8561-4B58-4CAD-9511-29DB3730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5D5EEF-C1EC-4E27-9E49-8CFE9302A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BB17B8-7373-47AB-AAE3-587660257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466940F-F0C5-4DB1-9B0D-6E8E7C956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368CAA-D643-49C2-B3F5-B0F435191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4A1B142-71E5-40A2-9010-A9B2FEE1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4CC2CC9-B137-4A6A-84D2-6D5FC17C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63AD100-0FF3-44DA-9C19-6774EB77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49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9BE2EF-9812-41A0-80F0-3499C57E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6D4A490-6AD2-41C3-8549-9570B9FF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3563A67-D4E0-4C7A-92EE-EFB2B595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85FF026-8C05-4BFF-AB47-E0DCBC47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48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53EB7E3-436B-430A-881B-4969AD04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6DF9364-699C-4C11-9225-209479D5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E32C31-D2BF-4601-B015-A9A7176D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89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A836F2-5A10-4DAA-AD6B-94D0E086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CB1277-A7A2-4C3D-BA9D-7F14DAD8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252DE33-2C0A-4134-99AE-2F700D8E2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AE96CB-3B07-47D8-91BF-5E2695CF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2DBD0F7-E7B4-415E-B50B-ECA585B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891F22-CA5B-4B2D-9197-2BA73806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41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CA6834-3084-4CA4-8D82-AA7A58B5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EFC1227-4076-4857-A094-B498DBCE6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CB8815-9CA0-4BBD-827B-80BD51499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4F5736E-5293-4D16-856D-2E625376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A4AB45-7985-421E-B030-32E440FB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ACE9E7-FE31-4C47-973E-40733357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0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4BFFBD0-5744-424E-944F-D983185C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8E85AE-E661-459F-BD9F-F2155F3B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58973F-7DA6-4398-B4A7-93E624B9C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5102F-98B1-4E08-8EDB-73EA942E489A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16B81C-D999-43EB-9ED2-7B0F56BF1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C59697-DCF2-4001-8298-8E065764E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2DA5-DA1A-4ED6-BA8D-1283E3E430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27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epticalscience.com/global-warming-positives-negatives-basic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786B7E-AF6F-4782-BB53-960EE9D3CF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Rolnictwo polskie 20 lat po akcesji do UE – wykorzystane szanse, skutki i wyzwania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CEF901-AED0-46ED-80B4-FFD96D7FA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5548"/>
            <a:ext cx="9144000" cy="1267165"/>
          </a:xfrm>
        </p:spPr>
        <p:txBody>
          <a:bodyPr>
            <a:normAutofit lnSpcReduction="10000"/>
          </a:bodyPr>
          <a:lstStyle/>
          <a:p>
            <a:pPr algn="r"/>
            <a:r>
              <a:rPr lang="pl-PL" dirty="0"/>
              <a:t>Prof. dr hab. Walenty Poczta</a:t>
            </a:r>
          </a:p>
          <a:p>
            <a:pPr algn="r"/>
            <a:endParaRPr lang="pl-PL" dirty="0"/>
          </a:p>
          <a:p>
            <a:r>
              <a:rPr lang="pl-PL"/>
              <a:t>Warszawa, 8 maja 2024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55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A61509-DF8B-437B-BE2A-37873F46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81643"/>
            <a:ext cx="10515600" cy="763361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2700" b="1" dirty="0"/>
              <a:t/>
            </a:r>
            <a:br>
              <a:rPr lang="pl-PL" sz="2700" b="1" dirty="0"/>
            </a:br>
            <a:r>
              <a:rPr lang="pl-PL" sz="2700" b="1" dirty="0"/>
              <a:t/>
            </a:r>
            <a:br>
              <a:rPr lang="pl-PL" sz="2700" b="1" dirty="0"/>
            </a:br>
            <a:r>
              <a:rPr lang="pl-PL" sz="3100" b="1" dirty="0"/>
              <a:t>Transfery finansowe z unijnego budżetu do Polski (w mld EUR) </a:t>
            </a:r>
            <a:r>
              <a:rPr lang="pl-PL" sz="2700" b="1" dirty="0"/>
              <a:t/>
            </a:r>
            <a:br>
              <a:rPr lang="pl-PL" sz="2700" b="1" dirty="0"/>
            </a:br>
            <a:r>
              <a:rPr lang="pl-PL" sz="2700" b="1" dirty="0"/>
              <a:t>(od 1 maja 2004 r. do końca  lutego 2024 r.)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7169C4D-6225-430B-8AFB-52A6304D1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808388"/>
              </p:ext>
            </p:extLst>
          </p:nvPr>
        </p:nvGraphicFramePr>
        <p:xfrm>
          <a:off x="1898196" y="1004207"/>
          <a:ext cx="7898947" cy="5465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9628">
                  <a:extLst>
                    <a:ext uri="{9D8B030D-6E8A-4147-A177-3AD203B41FA5}">
                      <a16:colId xmlns:a16="http://schemas.microsoft.com/office/drawing/2014/main" val="2468260478"/>
                    </a:ext>
                  </a:extLst>
                </a:gridCol>
                <a:gridCol w="1829319">
                  <a:extLst>
                    <a:ext uri="{9D8B030D-6E8A-4147-A177-3AD203B41FA5}">
                      <a16:colId xmlns:a16="http://schemas.microsoft.com/office/drawing/2014/main" val="2215464723"/>
                    </a:ext>
                  </a:extLst>
                </a:gridCol>
              </a:tblGrid>
              <a:tr h="369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Wyszczególnienie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Transfery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63847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I. Transfery z UE do Polski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247,7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734170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 Polityka spójności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161,1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245506"/>
                  </a:ext>
                </a:extLst>
              </a:tr>
              <a:tr h="665360">
                <a:tc>
                  <a:txBody>
                    <a:bodyPr/>
                    <a:lstStyle/>
                    <a:p>
                      <a:pPr marL="3765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Europejski Fundusz Orientacji i Gwarancji Rolnych </a:t>
                      </a:r>
                    </a:p>
                    <a:p>
                      <a:pPr marL="3765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(do 2006 r.)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92258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 Wspólna polityka rolna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77,8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77512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marL="3765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Dopłaty bezpośrednie 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49,9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79908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marL="3765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Interwencje rynkowe 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1,8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10280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marL="3765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PROW do 2013 r.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16,1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76745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marL="3765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PROW 2014-2020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8,6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426058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marL="3765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PROW 2021-2027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910643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marL="3765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Pozostałe WPR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462807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II. Wpłaty do budżetu UE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84,7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189796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III. Zwroty środków do budżetu UE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0,3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44487"/>
                  </a:ext>
                </a:extLst>
              </a:tr>
              <a:tr h="369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Saldo rozliczeń RP ↔ UE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162,7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54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40912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7A68FF10-BCAD-4D93-A056-9ABB73AFD142}"/>
              </a:ext>
            </a:extLst>
          </p:cNvPr>
          <p:cNvSpPr txBox="1"/>
          <p:nvPr/>
        </p:nvSpPr>
        <p:spPr>
          <a:xfrm>
            <a:off x="1873704" y="6580414"/>
            <a:ext cx="83765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Ministerstwo Finansów, </a:t>
            </a:r>
            <a:r>
              <a:rPr lang="pl-PL" sz="900" i="1" dirty="0"/>
              <a:t>Transfery finansowe Polska – budżet UE</a:t>
            </a:r>
            <a:r>
              <a:rPr lang="pl-PL" sz="900" dirty="0"/>
              <a:t>, https://www.gov.pl/web/finanse/transfery-polska-ue-unia-europejska (dostęp: 20.04.2024).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45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AC0730-1E52-48F6-A682-4CDB1EDD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704392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Udział środków UE w budżecie rolnym Polski (%)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E3A8575-FA2B-4CC9-9616-D2A78B452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91594"/>
              </p:ext>
            </p:extLst>
          </p:nvPr>
        </p:nvGraphicFramePr>
        <p:xfrm>
          <a:off x="838200" y="1102180"/>
          <a:ext cx="10515600" cy="492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1DCDFD3-F93F-48C7-810A-728BD9FF5BDD}"/>
              </a:ext>
            </a:extLst>
          </p:cNvPr>
          <p:cNvSpPr txBox="1"/>
          <p:nvPr/>
        </p:nvSpPr>
        <p:spPr>
          <a:xfrm>
            <a:off x="726621" y="6161314"/>
            <a:ext cx="10738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Źródło: A. Czyżewski, R. Kata, A. Matuszczak, </a:t>
            </a:r>
            <a:r>
              <a:rPr lang="pl-PL" sz="800" i="1" dirty="0"/>
              <a:t>Wpływ wydatków budżetowych na zmiany strukturalne i dochody w rolnictwie w warunkach funkcjonowania w Polsce instrumentów WPR</a:t>
            </a:r>
            <a:r>
              <a:rPr lang="pl-PL" sz="800" dirty="0"/>
              <a:t>, „Ekonomista” 2020, nr 6; </a:t>
            </a:r>
            <a:r>
              <a:rPr lang="pl-PL" sz="800" i="1" dirty="0"/>
              <a:t>Ważniejsze relacje w wydatkach budżetów rolnych Polski w latach 2015–2022. </a:t>
            </a:r>
            <a:r>
              <a:rPr lang="en-AU" sz="800" i="1" dirty="0" err="1"/>
              <a:t>Studium</a:t>
            </a:r>
            <a:r>
              <a:rPr lang="en-AU" sz="800" i="1" dirty="0"/>
              <a:t> </a:t>
            </a:r>
            <a:r>
              <a:rPr lang="en-AU" sz="800" i="1" dirty="0" err="1"/>
              <a:t>porównawcze</a:t>
            </a:r>
            <a:r>
              <a:rPr lang="en-AU" sz="800" dirty="0"/>
              <a:t>, </a:t>
            </a:r>
            <a:r>
              <a:rPr lang="en-US" sz="800" dirty="0"/>
              <a:t>„</a:t>
            </a:r>
            <a:r>
              <a:rPr lang="en-AU" sz="800" dirty="0"/>
              <a:t>Annals of the Polish Association of Agricultural and Agribusiness Economists” </a:t>
            </a:r>
            <a:r>
              <a:rPr lang="en-US" sz="800" dirty="0"/>
              <a:t>2022,</a:t>
            </a:r>
            <a:r>
              <a:rPr lang="en-AU" sz="800" dirty="0"/>
              <a:t> v</a:t>
            </a:r>
            <a:r>
              <a:rPr lang="en-US" sz="800" dirty="0" err="1"/>
              <a:t>ol</a:t>
            </a:r>
            <a:r>
              <a:rPr lang="en-US" sz="800" dirty="0"/>
              <a:t>. 24(3).</a:t>
            </a:r>
            <a:r>
              <a:rPr lang="pl-PL" sz="800" dirty="0"/>
              <a:t> Czyżewski Andrzej, Kata Ryszard, Matuszczak Anna: Kierunki zmian w wydatkach budżetu rolnego Polski w okresie rządów kolejnych koalicji w latach 2010-2023, Roczniki Naukowe Stowarzyszenia Ekonomistów Rolnictwa i Agrobiznesu, Stowarzyszenie Ekonomistów Rolnictwa i Agrobiznesu , vol. 25, no. 3, 2023, pp. 48- 61, DOI:10.5604/01.3001.0053.8723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265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EC3DF-EFE8-4455-918D-760237C5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191A55-945D-45C8-9587-F151563C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61" y="1825625"/>
            <a:ext cx="107225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II. Rolnictwo polskie w UE – funkcjonowanie </a:t>
            </a:r>
          </a:p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 skutki</a:t>
            </a:r>
          </a:p>
          <a:p>
            <a:pPr marL="0" indent="0" algn="ctr">
              <a:buNone/>
            </a:pPr>
            <a:endParaRPr lang="pl-PL" sz="48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pl-PL" sz="4800" b="1" i="1" dirty="0">
                <a:solidFill>
                  <a:srgbClr val="002060"/>
                </a:solidFill>
                <a:latin typeface="+mj-lt"/>
              </a:rPr>
              <a:t>2.Płatności z WPR</a:t>
            </a:r>
            <a:endParaRPr lang="pl-PL" sz="4800" i="1" dirty="0">
              <a:solidFill>
                <a:srgbClr val="002060"/>
              </a:solidFill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17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7F3DC7-E6DA-4D18-87BB-E3EFFEED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673"/>
            <a:ext cx="10515600" cy="646331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Płatności z tytułu realizacji WPR 2004-2023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F180AA4-2467-4966-8F5B-4E7696998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952894"/>
              </p:ext>
            </p:extLst>
          </p:nvPr>
        </p:nvGraphicFramePr>
        <p:xfrm>
          <a:off x="1043648" y="1104707"/>
          <a:ext cx="10249423" cy="4794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8169">
                  <a:extLst>
                    <a:ext uri="{9D8B030D-6E8A-4147-A177-3AD203B41FA5}">
                      <a16:colId xmlns:a16="http://schemas.microsoft.com/office/drawing/2014/main" val="1197095886"/>
                    </a:ext>
                  </a:extLst>
                </a:gridCol>
                <a:gridCol w="4451254">
                  <a:extLst>
                    <a:ext uri="{9D8B030D-6E8A-4147-A177-3AD203B41FA5}">
                      <a16:colId xmlns:a16="http://schemas.microsoft.com/office/drawing/2014/main" val="930773742"/>
                    </a:ext>
                  </a:extLst>
                </a:gridCol>
              </a:tblGrid>
              <a:tr h="961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chemeClr val="tx1"/>
                          </a:solidFill>
                          <a:effectLst/>
                        </a:rPr>
                        <a:t>Kwota zrealizowanych płatności (mln PLN)</a:t>
                      </a:r>
                      <a:endParaRPr lang="pl-PL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962224"/>
                  </a:ext>
                </a:extLst>
              </a:tr>
              <a:tr h="4700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Płatności bezpośrednie</a:t>
                      </a:r>
                      <a:r>
                        <a:rPr lang="pl-PL" sz="2400" baseline="30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250 930</a:t>
                      </a:r>
                    </a:p>
                  </a:txBody>
                  <a:tcPr marL="44450" marR="72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218691"/>
                  </a:ext>
                </a:extLst>
              </a:tr>
              <a:tr h="4700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Razem 2004–2006, w tym: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17 648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72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218594"/>
                  </a:ext>
                </a:extLst>
              </a:tr>
              <a:tr h="505068">
                <a:tc>
                  <a:txBody>
                    <a:bodyPr/>
                    <a:lstStyle/>
                    <a:p>
                      <a:pPr lvl="1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solidFill>
                            <a:schemeClr val="tx1"/>
                          </a:solidFill>
                          <a:effectLst/>
                        </a:rPr>
                        <a:t> SPO Rolnictwo</a:t>
                      </a:r>
                      <a:endParaRPr lang="pl-PL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6878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72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809995"/>
                  </a:ext>
                </a:extLst>
              </a:tr>
              <a:tr h="470066">
                <a:tc>
                  <a:txBody>
                    <a:bodyPr/>
                    <a:lstStyle/>
                    <a:p>
                      <a:pPr lvl="1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solidFill>
                            <a:schemeClr val="tx1"/>
                          </a:solidFill>
                          <a:effectLst/>
                        </a:rPr>
                        <a:t> PROW 2004–2006</a:t>
                      </a:r>
                      <a:endParaRPr lang="pl-PL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10 770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72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922158"/>
                  </a:ext>
                </a:extLst>
              </a:tr>
              <a:tr h="4700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PROW 2007–2013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74 290</a:t>
                      </a:r>
                    </a:p>
                  </a:txBody>
                  <a:tcPr marL="44450" marR="72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037723"/>
                  </a:ext>
                </a:extLst>
              </a:tr>
              <a:tr h="4700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PROW 2014–2020</a:t>
                      </a:r>
                      <a:r>
                        <a:rPr lang="pl-PL" sz="2400" baseline="30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78 202 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72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500910"/>
                  </a:ext>
                </a:extLst>
              </a:tr>
              <a:tr h="4700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Razem 2004–2020</a:t>
                      </a:r>
                      <a:r>
                        <a:rPr lang="pl-PL" sz="2400" baseline="300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</a:rPr>
                        <a:t>170 140</a:t>
                      </a:r>
                      <a:endParaRPr lang="pl-PL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720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489395"/>
                  </a:ext>
                </a:extLst>
              </a:tr>
              <a:tr h="5067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i="1" dirty="0">
                          <a:solidFill>
                            <a:schemeClr val="tx1"/>
                          </a:solidFill>
                          <a:effectLst/>
                        </a:rPr>
                        <a:t>PROW 2023–2027</a:t>
                      </a:r>
                      <a:endParaRPr lang="pl-PL" sz="2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effectLst/>
                        </a:rPr>
                        <a:t>7799</a:t>
                      </a: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 (mln EUR)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12091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3E5F7C7-879C-4062-8F80-E3FDE973267F}"/>
              </a:ext>
            </a:extLst>
          </p:cNvPr>
          <p:cNvSpPr txBox="1"/>
          <p:nvPr/>
        </p:nvSpPr>
        <p:spPr>
          <a:xfrm>
            <a:off x="1043649" y="5963848"/>
            <a:ext cx="805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900" baseline="30000" dirty="0"/>
              <a:t>*</a:t>
            </a:r>
            <a:r>
              <a:rPr lang="pl-PL" sz="900" dirty="0"/>
              <a:t> Zrealizowane płatności i zawarte umowy/wydane decyzje według stanu na dzień 31 marca 2024 r.</a:t>
            </a:r>
          </a:p>
          <a:p>
            <a:pPr algn="just"/>
            <a:r>
              <a:rPr lang="pl-PL" sz="900" dirty="0"/>
              <a:t>Źródło: opracowanie własne na podstawie danych ARiMR; </a:t>
            </a:r>
            <a:r>
              <a:rPr lang="pl-PL" sz="900" dirty="0" err="1"/>
              <a:t>MRiRW</a:t>
            </a:r>
            <a:r>
              <a:rPr lang="pl-PL" sz="900" dirty="0"/>
              <a:t> – Wykorzystanie… (2009); Sprawozdanie…</a:t>
            </a:r>
            <a:r>
              <a:rPr lang="pl-PL" sz="900" b="1" dirty="0"/>
              <a:t> </a:t>
            </a:r>
            <a:r>
              <a:rPr lang="pl-PL" sz="900" dirty="0"/>
              <a:t>(2009), ARiMR, </a:t>
            </a:r>
            <a:r>
              <a:rPr lang="pl-PL" sz="900" i="1" dirty="0"/>
              <a:t>Wdrażane programy i działania – dane liczbowe. Program rozwoju obszarów wiejskich 2007–2013</a:t>
            </a:r>
            <a:r>
              <a:rPr lang="pl-PL" sz="900" dirty="0"/>
              <a:t>, http://www.arimr.gov.pl/pomoc-unijna/wdrazane-programy-i-dzialania-dane-liczbowe/program-rozwoju-obszarow-wiejskich-2007-2013.html (dostęp: 21.06.2019) oraz https://www.gov.pl/web/arimr/wdrazane-programy-i-dzialania---dane-liczbowe.</a:t>
            </a:r>
          </a:p>
        </p:txBody>
      </p:sp>
    </p:spTree>
    <p:extLst>
      <p:ext uri="{BB962C8B-B14F-4D97-AF65-F5344CB8AC3E}">
        <p14:creationId xmlns:p14="http://schemas.microsoft.com/office/powerpoint/2010/main" val="345351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E6339A-8003-4176-8FF0-0806B6DF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B15BAE-F4DB-41A6-8F7E-6B13F2BE1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94" y="1825625"/>
            <a:ext cx="106854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II. Rolnictwo polskie w UE – funkcjonowanie </a:t>
            </a:r>
          </a:p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 skutki</a:t>
            </a:r>
          </a:p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4800" b="1" i="1" dirty="0">
                <a:solidFill>
                  <a:srgbClr val="002060"/>
                </a:solidFill>
                <a:latin typeface="+mj-lt"/>
              </a:rPr>
              <a:t>3. Zmiany produkcji i dochodów w rolnictwie</a:t>
            </a:r>
            <a:endParaRPr lang="pl-PL" sz="48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439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2AB8CE-4BF7-4EA7-87D4-BD6E1E3D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89" y="264573"/>
            <a:ext cx="11078933" cy="1147849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2200" dirty="0"/>
              <a:t/>
            </a:r>
            <a:br>
              <a:rPr lang="pl-PL" sz="2200" dirty="0"/>
            </a:br>
            <a:r>
              <a:rPr lang="pl-PL" sz="2700" b="1" dirty="0"/>
              <a:t>Wolumen i wzrost produkcji rolnej w UE-27 i wybranych krajach członkowskich, ceny stałe 2015 roku (mld euro w cenach bazowych)</a:t>
            </a:r>
            <a:r>
              <a:rPr lang="pl-PL" sz="2700" b="1" dirty="0">
                <a:effectLst/>
              </a:rPr>
              <a:t> </a:t>
            </a:r>
            <a:r>
              <a:rPr lang="pl-PL" sz="2700" b="1" dirty="0"/>
              <a:t>UE-27 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1300" dirty="0"/>
              <a:t>[we wszystkich analizowanych latach w celu zachowania porównywalności bez Wielkiej Brytanii (też w okresie członkostwa), ale z Chorwacją (też przed rokiem 2007)].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16F8B7C7-6FB4-48C6-9710-9609CA317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156452"/>
              </p:ext>
            </p:extLst>
          </p:nvPr>
        </p:nvGraphicFramePr>
        <p:xfrm>
          <a:off x="551089" y="1583872"/>
          <a:ext cx="11078933" cy="4867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381">
                  <a:extLst>
                    <a:ext uri="{9D8B030D-6E8A-4147-A177-3AD203B41FA5}">
                      <a16:colId xmlns:a16="http://schemas.microsoft.com/office/drawing/2014/main" val="3215832278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2718931380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68722671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3793902681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2371648384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3473211626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907634284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1115781935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3590639184"/>
                    </a:ext>
                  </a:extLst>
                </a:gridCol>
                <a:gridCol w="496193">
                  <a:extLst>
                    <a:ext uri="{9D8B030D-6E8A-4147-A177-3AD203B41FA5}">
                      <a16:colId xmlns:a16="http://schemas.microsoft.com/office/drawing/2014/main" val="508719792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260459464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4003806296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3119787473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61639904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518419917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3473089578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222482646"/>
                    </a:ext>
                  </a:extLst>
                </a:gridCol>
                <a:gridCol w="495192">
                  <a:extLst>
                    <a:ext uri="{9D8B030D-6E8A-4147-A177-3AD203B41FA5}">
                      <a16:colId xmlns:a16="http://schemas.microsoft.com/office/drawing/2014/main" val="1966546382"/>
                    </a:ext>
                  </a:extLst>
                </a:gridCol>
                <a:gridCol w="496193">
                  <a:extLst>
                    <a:ext uri="{9D8B030D-6E8A-4147-A177-3AD203B41FA5}">
                      <a16:colId xmlns:a16="http://schemas.microsoft.com/office/drawing/2014/main" val="550603659"/>
                    </a:ext>
                  </a:extLst>
                </a:gridCol>
                <a:gridCol w="496193">
                  <a:extLst>
                    <a:ext uri="{9D8B030D-6E8A-4147-A177-3AD203B41FA5}">
                      <a16:colId xmlns:a16="http://schemas.microsoft.com/office/drawing/2014/main" val="1317566223"/>
                    </a:ext>
                  </a:extLst>
                </a:gridCol>
                <a:gridCol w="675901">
                  <a:extLst>
                    <a:ext uri="{9D8B030D-6E8A-4147-A177-3AD203B41FA5}">
                      <a16:colId xmlns:a16="http://schemas.microsoft.com/office/drawing/2014/main" val="569304429"/>
                    </a:ext>
                  </a:extLst>
                </a:gridCol>
              </a:tblGrid>
              <a:tr h="1057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2006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2007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2008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2009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2010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2011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2013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Średnie roczne tempo wzrostu (%)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596632"/>
                  </a:ext>
                </a:extLst>
              </a:tr>
              <a:tr h="3382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UE-27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347,1   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343,6   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346,0    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356,6   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357,5    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353,1    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360,5    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350,0    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356,8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373,2   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370,7    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373,8    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377,8    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379,4    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384,7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385,2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390,2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376,4   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371,4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086049"/>
                  </a:ext>
                </a:extLst>
              </a:tr>
              <a:tr h="256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Niemcy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50,8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50,8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50,7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53,3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51,8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52,7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52,1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51,9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55,0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52,4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52,4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52,7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48,8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51,6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53,6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55,4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54,8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54,7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0,29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420134"/>
                  </a:ext>
                </a:extLst>
              </a:tr>
              <a:tr h="256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Hiszpania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34,6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35,4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39,2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38,7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40,1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41,2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39,0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41,9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44,4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44,4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47,6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46,7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50,8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51,5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52,5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47,9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44,1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433158"/>
                  </a:ext>
                </a:extLst>
              </a:tr>
              <a:tr h="256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Francja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70,1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68,5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69,6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70,8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71,0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69,5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71,1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69,9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69,2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74,0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72,9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68,5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71,1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72,0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71,7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69,6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69,1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67,8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69,8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0,26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804735"/>
                  </a:ext>
                </a:extLst>
              </a:tr>
              <a:tr h="322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Włochy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53,2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52,1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52,0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50,8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49,7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51,5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51,5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49,7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51,0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50,4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50,7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50,4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49,4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48,4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-0,40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835218"/>
                  </a:ext>
                </a:extLst>
              </a:tr>
              <a:tr h="256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Holandia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23,4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23,5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24,0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24,7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25,6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25,8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26,1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26,6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26,8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26,3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26,7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26,6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26,9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26,2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892341"/>
                  </a:ext>
                </a:extLst>
              </a:tr>
              <a:tr h="256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Polska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19,1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20,4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21,6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20,9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20,9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21,2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22,9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22,2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24,1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24,4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24,1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26,0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1,71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339772"/>
                  </a:ext>
                </a:extLst>
              </a:tr>
              <a:tr h="1002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Udział rolnictwa polskiego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UE27=100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5,6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5,6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5,9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5,7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6,0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5,9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5,8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6,1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6,0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6,1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6,0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6,4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6,4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6,7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6,7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020306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DA6C61E8-036D-4452-B430-E31E804AAB53}"/>
              </a:ext>
            </a:extLst>
          </p:cNvPr>
          <p:cNvSpPr txBox="1"/>
          <p:nvPr/>
        </p:nvSpPr>
        <p:spPr>
          <a:xfrm>
            <a:off x="573672" y="6451134"/>
            <a:ext cx="7854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err="1"/>
              <a:t>Źródło</a:t>
            </a:r>
            <a:r>
              <a:rPr lang="en-AU" sz="1000" dirty="0"/>
              <a:t>: Economic Accounts for Agriculture; Eurostat. </a:t>
            </a:r>
            <a:r>
              <a:rPr lang="pl-PL" sz="1000" dirty="0"/>
              <a:t>Obliczenia własne.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481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FF55FC-DB57-4BA1-910B-A3E1843C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46335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Dynamika produkcji i wartości dodanej brutto w rolnictwie polskim w latach 2004–2022 (ceny stałe; 2004 r. = 100)</a:t>
            </a:r>
            <a:endParaRPr lang="pl-PL" sz="32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26A439E-771D-445F-B108-E7C4EC3FB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254355"/>
              </p:ext>
            </p:extLst>
          </p:nvPr>
        </p:nvGraphicFramePr>
        <p:xfrm>
          <a:off x="838200" y="1485320"/>
          <a:ext cx="10515600" cy="469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7E24BCF-8F3A-43E1-A5A8-2377AB9DD357}"/>
              </a:ext>
            </a:extLst>
          </p:cNvPr>
          <p:cNvSpPr txBox="1"/>
          <p:nvPr/>
        </p:nvSpPr>
        <p:spPr>
          <a:xfrm>
            <a:off x="838200" y="6492871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obliczenia i opracowanie własne na podstawie Główny Urząd Statystyczny, </a:t>
            </a:r>
            <a:r>
              <a:rPr lang="pl-PL" sz="1000" i="1" dirty="0"/>
              <a:t>Rocznik statystyczny RP</a:t>
            </a:r>
            <a:r>
              <a:rPr lang="pl-PL" sz="1000" dirty="0"/>
              <a:t>, Warszawa (odpowiednie roczniki).</a:t>
            </a:r>
          </a:p>
        </p:txBody>
      </p:sp>
    </p:spTree>
    <p:extLst>
      <p:ext uri="{BB962C8B-B14F-4D97-AF65-F5344CB8AC3E}">
        <p14:creationId xmlns:p14="http://schemas.microsoft.com/office/powerpoint/2010/main" val="304514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4A3467-F15F-4587-B41F-29A1D000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51" y="111271"/>
            <a:ext cx="10599149" cy="552482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Fizyczne rozmiary produkcji rolnej - produkcja roślinna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03E72171-3596-451F-BC9D-A69B91FFE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290527"/>
              </p:ext>
            </p:extLst>
          </p:nvPr>
        </p:nvGraphicFramePr>
        <p:xfrm>
          <a:off x="754651" y="738019"/>
          <a:ext cx="10515600" cy="6091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3468">
                  <a:extLst>
                    <a:ext uri="{9D8B030D-6E8A-4147-A177-3AD203B41FA5}">
                      <a16:colId xmlns:a16="http://schemas.microsoft.com/office/drawing/2014/main" val="149483602"/>
                    </a:ext>
                  </a:extLst>
                </a:gridCol>
                <a:gridCol w="930219">
                  <a:extLst>
                    <a:ext uri="{9D8B030D-6E8A-4147-A177-3AD203B41FA5}">
                      <a16:colId xmlns:a16="http://schemas.microsoft.com/office/drawing/2014/main" val="4120316823"/>
                    </a:ext>
                  </a:extLst>
                </a:gridCol>
                <a:gridCol w="867283">
                  <a:extLst>
                    <a:ext uri="{9D8B030D-6E8A-4147-A177-3AD203B41FA5}">
                      <a16:colId xmlns:a16="http://schemas.microsoft.com/office/drawing/2014/main" val="1723421368"/>
                    </a:ext>
                  </a:extLst>
                </a:gridCol>
                <a:gridCol w="867283">
                  <a:extLst>
                    <a:ext uri="{9D8B030D-6E8A-4147-A177-3AD203B41FA5}">
                      <a16:colId xmlns:a16="http://schemas.microsoft.com/office/drawing/2014/main" val="1736533643"/>
                    </a:ext>
                  </a:extLst>
                </a:gridCol>
                <a:gridCol w="902684">
                  <a:extLst>
                    <a:ext uri="{9D8B030D-6E8A-4147-A177-3AD203B41FA5}">
                      <a16:colId xmlns:a16="http://schemas.microsoft.com/office/drawing/2014/main" val="2822692718"/>
                    </a:ext>
                  </a:extLst>
                </a:gridCol>
                <a:gridCol w="902684">
                  <a:extLst>
                    <a:ext uri="{9D8B030D-6E8A-4147-A177-3AD203B41FA5}">
                      <a16:colId xmlns:a16="http://schemas.microsoft.com/office/drawing/2014/main" val="3233122488"/>
                    </a:ext>
                  </a:extLst>
                </a:gridCol>
                <a:gridCol w="876135">
                  <a:extLst>
                    <a:ext uri="{9D8B030D-6E8A-4147-A177-3AD203B41FA5}">
                      <a16:colId xmlns:a16="http://schemas.microsoft.com/office/drawing/2014/main" val="1516313614"/>
                    </a:ext>
                  </a:extLst>
                </a:gridCol>
                <a:gridCol w="1033468">
                  <a:extLst>
                    <a:ext uri="{9D8B030D-6E8A-4147-A177-3AD203B41FA5}">
                      <a16:colId xmlns:a16="http://schemas.microsoft.com/office/drawing/2014/main" val="1569848100"/>
                    </a:ext>
                  </a:extLst>
                </a:gridCol>
                <a:gridCol w="1033468">
                  <a:extLst>
                    <a:ext uri="{9D8B030D-6E8A-4147-A177-3AD203B41FA5}">
                      <a16:colId xmlns:a16="http://schemas.microsoft.com/office/drawing/2014/main" val="2969608933"/>
                    </a:ext>
                  </a:extLst>
                </a:gridCol>
                <a:gridCol w="1034454">
                  <a:extLst>
                    <a:ext uri="{9D8B030D-6E8A-4147-A177-3AD203B41FA5}">
                      <a16:colId xmlns:a16="http://schemas.microsoft.com/office/drawing/2014/main" val="3511401256"/>
                    </a:ext>
                  </a:extLst>
                </a:gridCol>
                <a:gridCol w="1034454">
                  <a:extLst>
                    <a:ext uri="{9D8B030D-6E8A-4147-A177-3AD203B41FA5}">
                      <a16:colId xmlns:a16="http://schemas.microsoft.com/office/drawing/2014/main" val="1296268635"/>
                    </a:ext>
                  </a:extLst>
                </a:gridCol>
              </a:tblGrid>
              <a:tr h="26022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Wyszczególnienie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Zboża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Pszenica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Rzepak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Ziemniaki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Buraki cukrowe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Warzywa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Owoce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389823"/>
                  </a:ext>
                </a:extLst>
              </a:tr>
              <a:tr h="1297929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bez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cytrusowych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 cytrusami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 cytrusami i winogronem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759457"/>
                  </a:ext>
                </a:extLst>
              </a:tr>
              <a:tr h="509052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Średnio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lata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2004-2006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Produkcja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(mln ton)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26,1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8,5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11,3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12,0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4,7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2,7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51499"/>
                  </a:ext>
                </a:extLst>
              </a:tr>
              <a:tr h="5090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Udział w UE-27(%)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9,5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7,0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11,2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19,4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10,1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11,5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329608"/>
                  </a:ext>
                </a:extLst>
              </a:tr>
              <a:tr h="5090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Miejsce w UE-27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615938"/>
                  </a:ext>
                </a:extLst>
              </a:tr>
              <a:tr h="509052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Średnio lata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2020-2022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Produkcja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(mln ton)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34,7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12,5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3,2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7,0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14,8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5,3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4,8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4,8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4,8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575173"/>
                  </a:ext>
                </a:extLst>
              </a:tr>
              <a:tr h="7635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Produkcja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2004-2006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=100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147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178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1976"/>
                  </a:ext>
                </a:extLst>
              </a:tr>
              <a:tr h="5090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Udział w UE-27(%)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12,2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9,4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18,0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13,9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14,0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8,4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19,1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13,3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7,8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25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35496"/>
                  </a:ext>
                </a:extLst>
              </a:tr>
              <a:tr h="5090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Miejsce w UE-27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803294"/>
                  </a:ext>
                </a:extLst>
              </a:tr>
              <a:tr h="143171">
                <a:tc gridSpan="1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900" b="0" dirty="0" err="1">
                          <a:solidFill>
                            <a:schemeClr val="tx1"/>
                          </a:solidFill>
                          <a:effectLst/>
                        </a:rPr>
                        <a:t>Źródło</a:t>
                      </a:r>
                      <a:r>
                        <a:rPr lang="en-AU" sz="9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Economic Accounts for Agriculture; Eurostat.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</a:rPr>
                        <a:t>Obliczenia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</a:rPr>
                        <a:t>własne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AU" sz="900" b="0" dirty="0" err="1">
                          <a:solidFill>
                            <a:schemeClr val="tx1"/>
                          </a:solidFill>
                          <a:effectLst/>
                        </a:rPr>
                        <a:t>Statistisches</a:t>
                      </a:r>
                      <a:r>
                        <a:rPr lang="en-AU" sz="9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900" b="0" dirty="0" err="1">
                          <a:solidFill>
                            <a:schemeClr val="tx1"/>
                          </a:solidFill>
                          <a:effectLst/>
                        </a:rPr>
                        <a:t>Jahrbuch</a:t>
                      </a:r>
                      <a:r>
                        <a:rPr lang="en-AU" sz="9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900" b="0" dirty="0" err="1">
                          <a:solidFill>
                            <a:schemeClr val="tx1"/>
                          </a:solidFill>
                          <a:effectLst/>
                        </a:rPr>
                        <a:t>über</a:t>
                      </a:r>
                      <a:r>
                        <a:rPr lang="en-AU" sz="9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AU" sz="900" b="0" dirty="0" err="1">
                          <a:solidFill>
                            <a:schemeClr val="tx1"/>
                          </a:solidFill>
                          <a:effectLst/>
                        </a:rPr>
                        <a:t>Ernährung</a:t>
                      </a:r>
                      <a:r>
                        <a:rPr lang="en-AU" sz="9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AU" sz="900" b="0" dirty="0" err="1">
                          <a:solidFill>
                            <a:schemeClr val="tx1"/>
                          </a:solidFill>
                          <a:effectLst/>
                        </a:rPr>
                        <a:t>Landwirtschaft</a:t>
                      </a:r>
                      <a:r>
                        <a:rPr lang="en-AU" sz="900" b="0" dirty="0">
                          <a:solidFill>
                            <a:schemeClr val="tx1"/>
                          </a:solidFill>
                          <a:effectLst/>
                        </a:rPr>
                        <a:t> und </a:t>
                      </a:r>
                      <a:r>
                        <a:rPr lang="en-AU" sz="900" b="0" dirty="0" err="1">
                          <a:solidFill>
                            <a:schemeClr val="tx1"/>
                          </a:solidFill>
                          <a:effectLst/>
                        </a:rPr>
                        <a:t>Forsten</a:t>
                      </a:r>
                      <a:r>
                        <a:rPr lang="en-AU" sz="900" b="0" dirty="0">
                          <a:solidFill>
                            <a:schemeClr val="tx1"/>
                          </a:solidFill>
                          <a:effectLst/>
                        </a:rPr>
                        <a:t> der </a:t>
                      </a:r>
                      <a:r>
                        <a:rPr lang="en-AU" sz="900" b="0" dirty="0" err="1">
                          <a:solidFill>
                            <a:schemeClr val="tx1"/>
                          </a:solidFill>
                          <a:effectLst/>
                        </a:rPr>
                        <a:t>Bundesrepublik</a:t>
                      </a:r>
                      <a:r>
                        <a:rPr lang="en-AU" sz="900" b="0" dirty="0">
                          <a:solidFill>
                            <a:schemeClr val="tx1"/>
                          </a:solidFill>
                          <a:effectLst/>
                        </a:rPr>
                        <a:t> Deutschland, 2008 </a:t>
                      </a:r>
                      <a:r>
                        <a:rPr lang="en-AU" sz="900" b="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AU" sz="900" b="0" dirty="0">
                          <a:solidFill>
                            <a:schemeClr val="tx1"/>
                          </a:solidFill>
                          <a:effectLst/>
                        </a:rPr>
                        <a:t>  2023.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179" marR="1417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656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00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FC9AF-F9F2-4108-ABAF-AA088858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861"/>
            <a:ext cx="10515600" cy="679236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Fizyczne rozmiary produkcji rolnej - produkcja zwierzęca</a:t>
            </a:r>
            <a:endParaRPr lang="pl-PL" sz="36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B3916BE-2214-4368-822C-86C79A8C4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73476"/>
              </p:ext>
            </p:extLst>
          </p:nvPr>
        </p:nvGraphicFramePr>
        <p:xfrm>
          <a:off x="838200" y="1022336"/>
          <a:ext cx="10515599" cy="4988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883">
                  <a:extLst>
                    <a:ext uri="{9D8B030D-6E8A-4147-A177-3AD203B41FA5}">
                      <a16:colId xmlns:a16="http://schemas.microsoft.com/office/drawing/2014/main" val="1873876175"/>
                    </a:ext>
                  </a:extLst>
                </a:gridCol>
                <a:gridCol w="1824250">
                  <a:extLst>
                    <a:ext uri="{9D8B030D-6E8A-4147-A177-3AD203B41FA5}">
                      <a16:colId xmlns:a16="http://schemas.microsoft.com/office/drawing/2014/main" val="592745500"/>
                    </a:ext>
                  </a:extLst>
                </a:gridCol>
                <a:gridCol w="1480596">
                  <a:extLst>
                    <a:ext uri="{9D8B030D-6E8A-4147-A177-3AD203B41FA5}">
                      <a16:colId xmlns:a16="http://schemas.microsoft.com/office/drawing/2014/main" val="3514331740"/>
                    </a:ext>
                  </a:extLst>
                </a:gridCol>
                <a:gridCol w="1480596">
                  <a:extLst>
                    <a:ext uri="{9D8B030D-6E8A-4147-A177-3AD203B41FA5}">
                      <a16:colId xmlns:a16="http://schemas.microsoft.com/office/drawing/2014/main" val="713976421"/>
                    </a:ext>
                  </a:extLst>
                </a:gridCol>
                <a:gridCol w="1642537">
                  <a:extLst>
                    <a:ext uri="{9D8B030D-6E8A-4147-A177-3AD203B41FA5}">
                      <a16:colId xmlns:a16="http://schemas.microsoft.com/office/drawing/2014/main" val="2325459274"/>
                    </a:ext>
                  </a:extLst>
                </a:gridCol>
                <a:gridCol w="1642537">
                  <a:extLst>
                    <a:ext uri="{9D8B030D-6E8A-4147-A177-3AD203B41FA5}">
                      <a16:colId xmlns:a16="http://schemas.microsoft.com/office/drawing/2014/main" val="1952987462"/>
                    </a:ext>
                  </a:extLst>
                </a:gridCol>
                <a:gridCol w="1146200">
                  <a:extLst>
                    <a:ext uri="{9D8B030D-6E8A-4147-A177-3AD203B41FA5}">
                      <a16:colId xmlns:a16="http://schemas.microsoft.com/office/drawing/2014/main" val="3212734543"/>
                    </a:ext>
                  </a:extLst>
                </a:gridCol>
              </a:tblGrid>
              <a:tr h="346161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Wyszczególnienie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Mięso (w wadze poubojowej)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Mleko krowie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Jaja kurze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596703"/>
                  </a:ext>
                </a:extLst>
              </a:tr>
              <a:tr h="346161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Wołowina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Wieprzowina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Drób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712502"/>
                  </a:ext>
                </a:extLst>
              </a:tr>
              <a:tr h="677117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Średnio lata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2004-2006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Produkcja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(tys. ton)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1973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11935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959412"/>
                  </a:ext>
                </a:extLst>
              </a:tr>
              <a:tr h="4553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Udział w UE-27(%)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627896"/>
                  </a:ext>
                </a:extLst>
              </a:tr>
              <a:tr h="6771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Miejsce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UE-27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541969"/>
                  </a:ext>
                </a:extLst>
              </a:tr>
              <a:tr h="677117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Średnio lata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2020-2022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Produkcja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(tys. ton)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1915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2655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14980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202293"/>
                  </a:ext>
                </a:extLst>
              </a:tr>
              <a:tr h="6771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Produkcja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2004-2006 =100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05143"/>
                  </a:ext>
                </a:extLst>
              </a:tr>
              <a:tr h="4553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Udział w UE-27(%)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20,0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8,8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43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604648"/>
                  </a:ext>
                </a:extLst>
              </a:tr>
              <a:tr h="6771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Miejsce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UE-27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8444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E4775B9B-3166-48EC-87BD-115A890C3BA5}"/>
              </a:ext>
            </a:extLst>
          </p:cNvPr>
          <p:cNvSpPr txBox="1"/>
          <p:nvPr/>
        </p:nvSpPr>
        <p:spPr>
          <a:xfrm>
            <a:off x="895834" y="6201210"/>
            <a:ext cx="1040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AU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 Accounts for Agriculture; Eurostat. </a:t>
            </a:r>
            <a:r>
              <a:rPr lang="en-US" sz="1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Obliczenia</a:t>
            </a: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własne</a:t>
            </a:r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AU" sz="1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Statistisches</a:t>
            </a:r>
            <a:r>
              <a:rPr lang="en-AU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Jahrbuch</a:t>
            </a:r>
            <a:r>
              <a:rPr lang="en-AU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en-AU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Ernährung</a:t>
            </a:r>
            <a:r>
              <a:rPr lang="en-AU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1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Landwirtschaft</a:t>
            </a:r>
            <a:r>
              <a:rPr lang="en-AU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AU" sz="1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Forsten</a:t>
            </a:r>
            <a:r>
              <a:rPr lang="en-AU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AU" sz="1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Bundesrepublik</a:t>
            </a:r>
            <a:r>
              <a:rPr lang="en-AU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Deutschland, 2008 </a:t>
            </a:r>
            <a:r>
              <a:rPr lang="en-AU" sz="1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2023.</a:t>
            </a:r>
            <a:endParaRPr lang="pl-PL" sz="1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133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A6898C-6A0E-4C8F-B6E7-5FEE1B4E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603790" cy="679236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Stopień samowystarczalności żywnościowej w EWG/UE (%)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F5EA5AD2-1675-4DD2-A24C-1DCE334B94E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26388" y="1174331"/>
          <a:ext cx="10515602" cy="4844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6339">
                  <a:extLst>
                    <a:ext uri="{9D8B030D-6E8A-4147-A177-3AD203B41FA5}">
                      <a16:colId xmlns:a16="http://schemas.microsoft.com/office/drawing/2014/main" val="3229974992"/>
                    </a:ext>
                  </a:extLst>
                </a:gridCol>
                <a:gridCol w="1369685">
                  <a:extLst>
                    <a:ext uri="{9D8B030D-6E8A-4147-A177-3AD203B41FA5}">
                      <a16:colId xmlns:a16="http://schemas.microsoft.com/office/drawing/2014/main" val="870658175"/>
                    </a:ext>
                  </a:extLst>
                </a:gridCol>
                <a:gridCol w="1369685">
                  <a:extLst>
                    <a:ext uri="{9D8B030D-6E8A-4147-A177-3AD203B41FA5}">
                      <a16:colId xmlns:a16="http://schemas.microsoft.com/office/drawing/2014/main" val="2166931066"/>
                    </a:ext>
                  </a:extLst>
                </a:gridCol>
                <a:gridCol w="1369685">
                  <a:extLst>
                    <a:ext uri="{9D8B030D-6E8A-4147-A177-3AD203B41FA5}">
                      <a16:colId xmlns:a16="http://schemas.microsoft.com/office/drawing/2014/main" val="1416543645"/>
                    </a:ext>
                  </a:extLst>
                </a:gridCol>
                <a:gridCol w="1369685">
                  <a:extLst>
                    <a:ext uri="{9D8B030D-6E8A-4147-A177-3AD203B41FA5}">
                      <a16:colId xmlns:a16="http://schemas.microsoft.com/office/drawing/2014/main" val="1889099061"/>
                    </a:ext>
                  </a:extLst>
                </a:gridCol>
                <a:gridCol w="1369685">
                  <a:extLst>
                    <a:ext uri="{9D8B030D-6E8A-4147-A177-3AD203B41FA5}">
                      <a16:colId xmlns:a16="http://schemas.microsoft.com/office/drawing/2014/main" val="1944350398"/>
                    </a:ext>
                  </a:extLst>
                </a:gridCol>
                <a:gridCol w="1370838">
                  <a:extLst>
                    <a:ext uri="{9D8B030D-6E8A-4147-A177-3AD203B41FA5}">
                      <a16:colId xmlns:a16="http://schemas.microsoft.com/office/drawing/2014/main" val="1958119202"/>
                    </a:ext>
                  </a:extLst>
                </a:gridCol>
              </a:tblGrid>
              <a:tr h="639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Produkty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EWG-6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1960</a:t>
                      </a:r>
                      <a:r>
                        <a:rPr lang="pl-PL" sz="1800" b="1" baseline="30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EWG-9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1981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EWG-12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1990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860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UE -15</a:t>
                      </a:r>
                    </a:p>
                    <a:p>
                      <a:pPr indent="1860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1999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UE -28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UE-27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454544"/>
                  </a:ext>
                </a:extLst>
              </a:tr>
              <a:tr h="27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Zboża ogółem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122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111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107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442978"/>
                  </a:ext>
                </a:extLst>
              </a:tr>
              <a:tr h="271469">
                <a:tc>
                  <a:txBody>
                    <a:bodyPr/>
                    <a:lstStyle/>
                    <a:p>
                      <a:pPr marR="18796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pszenica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101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135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112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130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124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554396"/>
                  </a:ext>
                </a:extLst>
              </a:tr>
              <a:tr h="27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Ziemniaki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101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101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101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109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114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193261"/>
                  </a:ext>
                </a:extLst>
              </a:tr>
              <a:tr h="27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Cukier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105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129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128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805076"/>
                  </a:ext>
                </a:extLst>
              </a:tr>
              <a:tr h="27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Warzywa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105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106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101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114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116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753972"/>
                  </a:ext>
                </a:extLst>
              </a:tr>
              <a:tr h="27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Owoce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</a:t>
                      </a:r>
                      <a:r>
                        <a:rPr lang="pl-PL" sz="1800" b="1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035261"/>
                  </a:ext>
                </a:extLst>
              </a:tr>
              <a:tr h="353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Tłuszcze roślinne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oliwa z oliwek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695621"/>
                  </a:ext>
                </a:extLst>
              </a:tr>
              <a:tr h="27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Mięso 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107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126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141684"/>
                  </a:ext>
                </a:extLst>
              </a:tr>
              <a:tr h="357185">
                <a:tc>
                  <a:txBody>
                    <a:bodyPr/>
                    <a:lstStyle/>
                    <a:p>
                      <a:pPr marR="18796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wołowina i cielęcina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109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107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114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95433"/>
                  </a:ext>
                </a:extLst>
              </a:tr>
              <a:tr h="363460">
                <a:tc>
                  <a:txBody>
                    <a:bodyPr/>
                    <a:lstStyle/>
                    <a:p>
                      <a:pPr marR="18796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wieprzowina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108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122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133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102473"/>
                  </a:ext>
                </a:extLst>
              </a:tr>
              <a:tr h="271469">
                <a:tc>
                  <a:txBody>
                    <a:bodyPr/>
                    <a:lstStyle/>
                    <a:p>
                      <a:pPr marR="18796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drób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104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105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125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582915"/>
                  </a:ext>
                </a:extLst>
              </a:tr>
              <a:tr h="27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Masło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107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127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765055"/>
                  </a:ext>
                </a:extLst>
              </a:tr>
              <a:tr h="27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Jaja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66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pl-PL" sz="18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05768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A708615-117D-49BC-9458-F20783842F5D}"/>
              </a:ext>
            </a:extLst>
          </p:cNvPr>
          <p:cNvSpPr txBox="1"/>
          <p:nvPr/>
        </p:nvSpPr>
        <p:spPr>
          <a:xfrm>
            <a:off x="926388" y="6159436"/>
            <a:ext cx="1051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a - średnia z lat 1958/59-1962/63; b - bez cytrusowych.</a:t>
            </a:r>
          </a:p>
          <a:p>
            <a:r>
              <a:rPr lang="pl-PL" sz="900" dirty="0"/>
              <a:t>Źródło: </a:t>
            </a:r>
            <a:r>
              <a:rPr lang="pl-PL" sz="900" dirty="0" err="1"/>
              <a:t>Statistisches</a:t>
            </a:r>
            <a:r>
              <a:rPr lang="pl-PL" sz="900" dirty="0"/>
              <a:t> </a:t>
            </a:r>
            <a:r>
              <a:rPr lang="pl-PL" sz="900" dirty="0" err="1"/>
              <a:t>Jahrbuch</a:t>
            </a:r>
            <a:r>
              <a:rPr lang="pl-PL" sz="900" dirty="0"/>
              <a:t> </a:t>
            </a:r>
            <a:r>
              <a:rPr lang="pl-PL" sz="900" dirty="0" err="1"/>
              <a:t>über</a:t>
            </a:r>
            <a:r>
              <a:rPr lang="pl-PL" sz="900" dirty="0"/>
              <a:t> </a:t>
            </a:r>
            <a:r>
              <a:rPr lang="pl-PL" sz="900" dirty="0" err="1"/>
              <a:t>Ernährung</a:t>
            </a:r>
            <a:r>
              <a:rPr lang="pl-PL" sz="900" dirty="0"/>
              <a:t> </a:t>
            </a:r>
            <a:r>
              <a:rPr lang="pl-PL" sz="900" dirty="0" err="1"/>
              <a:t>Landwirtschaft</a:t>
            </a:r>
            <a:r>
              <a:rPr lang="pl-PL" sz="900" dirty="0"/>
              <a:t> </a:t>
            </a:r>
            <a:r>
              <a:rPr lang="pl-PL" sz="900" dirty="0" err="1"/>
              <a:t>und</a:t>
            </a:r>
            <a:r>
              <a:rPr lang="pl-PL" sz="900" dirty="0"/>
              <a:t> </a:t>
            </a:r>
            <a:r>
              <a:rPr lang="pl-PL" sz="900" dirty="0" err="1"/>
              <a:t>Forsten</a:t>
            </a:r>
            <a:r>
              <a:rPr lang="pl-PL" sz="900" dirty="0"/>
              <a:t>, właściwe roczniki. Dane FAOSTAT. Obliczenia własne. Baer (2002) Wpływ rozszerzenia Unii Europejskiej na samowystarczalność żywnościową na tle poziomu konsumpcji, „Roczniki Naukowe </a:t>
            </a:r>
            <a:r>
              <a:rPr lang="pl-PL" sz="900" dirty="0" err="1"/>
              <a:t>SERiA</a:t>
            </a:r>
            <a:r>
              <a:rPr lang="pl-PL" sz="900" dirty="0"/>
              <a:t>” t. IV, z. 2. Baer-Nawrocka (2014). Zmiany w spożyciu i stopniu samowystarczalności żywnościowej w Unii Europejskiej. Prace Naukowe Uniwersytetu Ekonomicznego we Wrocławiu, nr 360.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828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23ACCC-CA13-43A3-A99F-F801CACC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21011"/>
          </a:xfrm>
          <a:solidFill>
            <a:srgbClr val="95F52B"/>
          </a:solidFill>
        </p:spPr>
        <p:txBody>
          <a:bodyPr/>
          <a:lstStyle/>
          <a:p>
            <a:r>
              <a:rPr lang="pl-PL" b="1" dirty="0"/>
              <a:t>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72ECA1-C9CE-4F08-8352-30973ACA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655"/>
            <a:ext cx="10515600" cy="519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>
                <a:latin typeface="+mj-lt"/>
              </a:rPr>
              <a:t>I. Uwagi wstępne </a:t>
            </a:r>
          </a:p>
          <a:p>
            <a:pPr marL="0" indent="0">
              <a:buNone/>
            </a:pPr>
            <a:r>
              <a:rPr lang="pl-PL" sz="2400" b="1" dirty="0">
                <a:latin typeface="+mj-lt"/>
              </a:rPr>
              <a:t>II. Rolnictwo polskie w UE – funkcjonowanie i skutki:</a:t>
            </a:r>
          </a:p>
          <a:p>
            <a:pPr marL="914377" lvl="1" indent="-457200">
              <a:buFont typeface="+mj-lt"/>
              <a:buAutoNum type="arabicPeriod"/>
            </a:pPr>
            <a:r>
              <a:rPr lang="pl-PL" dirty="0">
                <a:latin typeface="+mj-lt"/>
              </a:rPr>
              <a:t>transfery finansowe do rolnictwa z tytułu WPR</a:t>
            </a:r>
          </a:p>
          <a:p>
            <a:pPr marL="914377" lvl="1" indent="-457200">
              <a:buFont typeface="+mj-lt"/>
              <a:buAutoNum type="arabicPeriod"/>
            </a:pPr>
            <a:r>
              <a:rPr lang="pl-PL" dirty="0">
                <a:latin typeface="+mj-lt"/>
              </a:rPr>
              <a:t>płatności z WPR</a:t>
            </a:r>
          </a:p>
          <a:p>
            <a:pPr marL="914377" lvl="1" indent="-457200">
              <a:buFont typeface="+mj-lt"/>
              <a:buAutoNum type="arabicPeriod"/>
            </a:pPr>
            <a:r>
              <a:rPr lang="pl-PL" dirty="0">
                <a:latin typeface="+mj-lt"/>
              </a:rPr>
              <a:t>zmiany poziomu produkcji i dochodów w rolnictwie</a:t>
            </a:r>
          </a:p>
          <a:p>
            <a:pPr marL="914377" lvl="1" indent="-457200">
              <a:buFont typeface="+mj-lt"/>
              <a:buAutoNum type="arabicPeriod"/>
            </a:pPr>
            <a:r>
              <a:rPr lang="pl-PL" dirty="0">
                <a:latin typeface="+mj-lt"/>
              </a:rPr>
              <a:t>handel zagraniczny</a:t>
            </a:r>
          </a:p>
          <a:p>
            <a:pPr marL="914377" lvl="1" indent="-457200">
              <a:buFont typeface="+mj-lt"/>
              <a:buAutoNum type="arabicPeriod"/>
            </a:pPr>
            <a:r>
              <a:rPr lang="pl-PL" dirty="0">
                <a:latin typeface="+mj-lt"/>
              </a:rPr>
              <a:t>inwestycje w rolnictwie</a:t>
            </a:r>
          </a:p>
          <a:p>
            <a:pPr marL="914377" lvl="1" indent="-457200">
              <a:buFont typeface="+mj-lt"/>
              <a:buAutoNum type="arabicPeriod"/>
            </a:pPr>
            <a:r>
              <a:rPr lang="pl-PL" dirty="0">
                <a:latin typeface="+mj-lt"/>
              </a:rPr>
              <a:t>zmiany w strukturze gospodarstw rolnych</a:t>
            </a:r>
          </a:p>
          <a:p>
            <a:pPr marL="914377" lvl="1" indent="-457200">
              <a:buFont typeface="+mj-lt"/>
              <a:buAutoNum type="arabicPeriod"/>
            </a:pPr>
            <a:r>
              <a:rPr lang="pl-PL" dirty="0">
                <a:latin typeface="+mj-lt"/>
              </a:rPr>
              <a:t>dochód rozporządzalny i wyposażenie gospodarstw </a:t>
            </a:r>
            <a:r>
              <a:rPr lang="pl-PL" dirty="0" err="1">
                <a:latin typeface="+mj-lt"/>
              </a:rPr>
              <a:t>gospodarstw</a:t>
            </a:r>
            <a:r>
              <a:rPr lang="pl-PL" dirty="0">
                <a:latin typeface="+mj-lt"/>
              </a:rPr>
              <a:t> domowych rolników</a:t>
            </a:r>
          </a:p>
          <a:p>
            <a:pPr marL="0" indent="0">
              <a:buNone/>
            </a:pPr>
            <a:r>
              <a:rPr lang="pl-PL" sz="2400" b="1" dirty="0">
                <a:latin typeface="+mj-lt"/>
              </a:rPr>
              <a:t>III. Podstawowe wybrane wyzwania:</a:t>
            </a:r>
          </a:p>
          <a:p>
            <a:pPr marL="914377" lvl="1" indent="-457200">
              <a:buFont typeface="+mj-lt"/>
              <a:buAutoNum type="arabicPeriod"/>
            </a:pPr>
            <a:r>
              <a:rPr lang="pl-PL" dirty="0">
                <a:latin typeface="+mj-lt"/>
              </a:rPr>
              <a:t>globalne</a:t>
            </a:r>
          </a:p>
          <a:p>
            <a:pPr marL="914377" lvl="1" indent="-457200">
              <a:buFont typeface="+mj-lt"/>
              <a:buAutoNum type="arabicPeriod"/>
            </a:pPr>
            <a:r>
              <a:rPr lang="pl-PL" dirty="0">
                <a:latin typeface="+mj-lt"/>
              </a:rPr>
              <a:t>unijne i krajowe</a:t>
            </a:r>
          </a:p>
          <a:p>
            <a:pPr marL="457177" lvl="1" indent="0">
              <a:buNone/>
            </a:pPr>
            <a:endParaRPr lang="pl-PL" dirty="0">
              <a:latin typeface="+mj-lt"/>
            </a:endParaRPr>
          </a:p>
          <a:p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3109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1C4CA2-DB01-41A2-B2EA-C54DA363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83" y="77348"/>
            <a:ext cx="10196876" cy="669953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2800" dirty="0"/>
              <a:t>Kraje UE w światowym rankingu bezpieczeństwa żywnościowego (GFSI) w 2022 roku (113 krajów, w tym 19 UE)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D13F865-5D4D-412B-8C7E-AE333B382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430034"/>
              </p:ext>
            </p:extLst>
          </p:nvPr>
        </p:nvGraphicFramePr>
        <p:xfrm>
          <a:off x="818474" y="798265"/>
          <a:ext cx="10196876" cy="5865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555">
                  <a:extLst>
                    <a:ext uri="{9D8B030D-6E8A-4147-A177-3AD203B41FA5}">
                      <a16:colId xmlns:a16="http://schemas.microsoft.com/office/drawing/2014/main" val="719731947"/>
                    </a:ext>
                  </a:extLst>
                </a:gridCol>
                <a:gridCol w="2018558">
                  <a:extLst>
                    <a:ext uri="{9D8B030D-6E8A-4147-A177-3AD203B41FA5}">
                      <a16:colId xmlns:a16="http://schemas.microsoft.com/office/drawing/2014/main" val="2657077780"/>
                    </a:ext>
                  </a:extLst>
                </a:gridCol>
                <a:gridCol w="1503512">
                  <a:extLst>
                    <a:ext uri="{9D8B030D-6E8A-4147-A177-3AD203B41FA5}">
                      <a16:colId xmlns:a16="http://schemas.microsoft.com/office/drawing/2014/main" val="4124969417"/>
                    </a:ext>
                  </a:extLst>
                </a:gridCol>
                <a:gridCol w="2163946">
                  <a:extLst>
                    <a:ext uri="{9D8B030D-6E8A-4147-A177-3AD203B41FA5}">
                      <a16:colId xmlns:a16="http://schemas.microsoft.com/office/drawing/2014/main" val="1417081393"/>
                    </a:ext>
                  </a:extLst>
                </a:gridCol>
                <a:gridCol w="2370305">
                  <a:extLst>
                    <a:ext uri="{9D8B030D-6E8A-4147-A177-3AD203B41FA5}">
                      <a16:colId xmlns:a16="http://schemas.microsoft.com/office/drawing/2014/main" val="3727780358"/>
                    </a:ext>
                  </a:extLst>
                </a:gridCol>
              </a:tblGrid>
              <a:tr h="18885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Światowy Wskaźnik Bezpieczeństwa Żywnościowego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84447"/>
                  </a:ext>
                </a:extLst>
              </a:tr>
              <a:tr h="2208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Miejsce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Świat/UE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Kraj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Pkt.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Zmiana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06950"/>
                  </a:ext>
                </a:extLst>
              </a:tr>
              <a:tr h="3534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2022 vs 2012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2022 vs 2019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760780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1/1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Finlandia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83,7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+5,3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+0,8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158332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2/2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Irlandia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81,7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+4,8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-2,3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232317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4/3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Francja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80,2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+3,4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-0,2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31317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5/4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Holandia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80,1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+6,7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-1,9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840594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8/5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Szwecja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79,1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+3,4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-3,6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757816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10/6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Portugalia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78,7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+3,9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+0,9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666163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12/7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Austria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78,1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+3,7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-3,6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620370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14/8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Dania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77,8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+4,4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-3,2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589890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16/9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Czechy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77,7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+5,4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+4,6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706875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17/10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Belgia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77,5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+3,9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-3,2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814816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19/11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Niemcy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77,0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+3,6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-4,5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16565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20/12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Hiszpania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75,7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+0,8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+0,2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44737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21/13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Polska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75,5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+7,0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-0,1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64228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27/14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Włochy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74,0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+2,5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-1,8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431592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29/15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Bułgaria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73,0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+9,5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+6,8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845348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31/16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Grecja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72,2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+4,7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-1,2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143367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34/17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Węgry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71,4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+5,3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-1,3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464363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36/18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Słowacja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71,1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+6,9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+2,8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701219"/>
                  </a:ext>
                </a:extLst>
              </a:tr>
              <a:tr h="188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45/19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Rumunia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68,8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+5,8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-1,4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31" marR="62931" marT="16315" marB="163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544178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E77D8D4-EC10-44A6-A2DB-02FA8276628D}"/>
              </a:ext>
            </a:extLst>
          </p:cNvPr>
          <p:cNvSpPr txBox="1"/>
          <p:nvPr/>
        </p:nvSpPr>
        <p:spPr>
          <a:xfrm>
            <a:off x="928325" y="6581823"/>
            <a:ext cx="1003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err="1"/>
              <a:t>Źródło</a:t>
            </a:r>
            <a:r>
              <a:rPr lang="en-AU" sz="900" dirty="0"/>
              <a:t>: Global Food Security Index 2022, Economist Impact 2022.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3475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B8BF2A-8748-4B4A-A9B4-0B7DED53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93" y="179465"/>
            <a:ext cx="10761219" cy="744223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r>
              <a:rPr lang="pl-PL" sz="3600" dirty="0"/>
              <a:t/>
            </a:r>
            <a:br>
              <a:rPr lang="pl-PL" sz="3600" dirty="0"/>
            </a:br>
            <a:r>
              <a:rPr lang="pl-PL" sz="3600" b="1" dirty="0"/>
              <a:t>Dynamika realnych dochodów przedsiębiorcy rolnego 2015=100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6EAE3B3-AE9E-476A-8FA3-6B1C57B6C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71482"/>
              </p:ext>
            </p:extLst>
          </p:nvPr>
        </p:nvGraphicFramePr>
        <p:xfrm>
          <a:off x="482734" y="1174331"/>
          <a:ext cx="10871071" cy="464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A6C61E8-036D-4452-B430-E31E804AAB53}"/>
              </a:ext>
            </a:extLst>
          </p:cNvPr>
          <p:cNvSpPr txBox="1"/>
          <p:nvPr/>
        </p:nvSpPr>
        <p:spPr>
          <a:xfrm>
            <a:off x="482734" y="6122246"/>
            <a:ext cx="7854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err="1"/>
              <a:t>Źródło</a:t>
            </a:r>
            <a:r>
              <a:rPr lang="en-AU" sz="1000" dirty="0"/>
              <a:t>: Economic Accounts for Agriculture; Eurostat. </a:t>
            </a:r>
            <a:r>
              <a:rPr lang="pl-PL" sz="1000" dirty="0"/>
              <a:t>Obliczenia własne.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1321046" y="3833769"/>
            <a:ext cx="617285" cy="19821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1323269" y="4883585"/>
            <a:ext cx="617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11321047" y="5136653"/>
            <a:ext cx="617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1321046" y="5346378"/>
            <a:ext cx="617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1321045" y="5589659"/>
            <a:ext cx="617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11353805" y="3797533"/>
            <a:ext cx="768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latin typeface="+mj-lt"/>
              </a:rPr>
              <a:t>Przyrost</a:t>
            </a:r>
          </a:p>
          <a:p>
            <a:r>
              <a:rPr lang="pl-PL" sz="1100" dirty="0" smtClean="0">
                <a:latin typeface="+mj-lt"/>
              </a:rPr>
              <a:t>% 2020-2023</a:t>
            </a:r>
          </a:p>
          <a:p>
            <a:r>
              <a:rPr lang="pl-PL" sz="1100" dirty="0" smtClean="0">
                <a:latin typeface="+mj-lt"/>
              </a:rPr>
              <a:t> vs </a:t>
            </a:r>
          </a:p>
          <a:p>
            <a:r>
              <a:rPr lang="pl-PL" sz="1100" dirty="0" smtClean="0">
                <a:latin typeface="+mj-lt"/>
              </a:rPr>
              <a:t>2004-2005/6</a:t>
            </a:r>
            <a:endParaRPr lang="pl-PL" sz="1100" dirty="0"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1321045" y="4859654"/>
            <a:ext cx="617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+mj-lt"/>
              </a:rPr>
              <a:t>108</a:t>
            </a:r>
            <a:endParaRPr lang="pl-PL" sz="1200" dirty="0">
              <a:latin typeface="+mj-lt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1321045" y="5136653"/>
            <a:ext cx="617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+mj-lt"/>
              </a:rPr>
              <a:t>177</a:t>
            </a:r>
            <a:endParaRPr lang="pl-PL" sz="1200" dirty="0">
              <a:latin typeface="+mj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1321045" y="5346378"/>
            <a:ext cx="617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+mj-lt"/>
              </a:rPr>
              <a:t>16</a:t>
            </a:r>
            <a:endParaRPr lang="pl-PL" sz="1200" dirty="0">
              <a:latin typeface="+mj-lt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1321045" y="5589659"/>
            <a:ext cx="617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+mj-lt"/>
              </a:rPr>
              <a:t>60</a:t>
            </a:r>
            <a:endParaRPr lang="pl-P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8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8BD03-4523-4791-ABE2-98A4BA59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55" y="78908"/>
            <a:ext cx="11074851" cy="1350712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altLang="pl-PL" sz="3100" b="1" dirty="0">
                <a:ea typeface="Calibri" panose="020F0502020204030204" pitchFamily="34" charset="0"/>
                <a:cs typeface="Times New Roman" panose="02020603050405020304" pitchFamily="18" charset="0"/>
              </a:rPr>
              <a:t>Dochody rolnictwa (dochód przedsiębiorcy rolnego) i kwota zrealizowanych płatności bezpośrednich w ramach kampanii 2004 -2023 </a:t>
            </a:r>
            <a:r>
              <a:rPr lang="pl-PL" altLang="pl-PL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(dane na dzień 31 </a:t>
            </a:r>
            <a:r>
              <a:rPr lang="pl-PL" altLang="pl-PL" sz="2200" b="1">
                <a:ea typeface="Calibri" panose="020F0502020204030204" pitchFamily="34" charset="0"/>
                <a:cs typeface="Times New Roman" panose="02020603050405020304" pitchFamily="18" charset="0"/>
              </a:rPr>
              <a:t>marca </a:t>
            </a:r>
            <a:r>
              <a:rPr lang="pl-PL" altLang="pl-PL" sz="2200" b="1" smtClean="0"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pl-PL" altLang="pl-PL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r.)</a:t>
            </a:r>
            <a:r>
              <a:rPr lang="pl-PL" altLang="pl-PL" sz="3100" b="1" dirty="0">
                <a:ea typeface="Calibri" panose="020F0502020204030204" pitchFamily="34" charset="0"/>
                <a:cs typeface="Times New Roman" panose="02020603050405020304" pitchFamily="18" charset="0"/>
              </a:rPr>
              <a:t> oraz wsparcia PROW; </a:t>
            </a:r>
            <a:r>
              <a:rPr lang="pl-PL" altLang="pl-PL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(ceny bieżące w mld PLN)</a:t>
            </a:r>
            <a:endParaRPr lang="pl-PL" sz="31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518B09F-F980-444F-AE6B-5F8F5BDD7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008888"/>
              </p:ext>
            </p:extLst>
          </p:nvPr>
        </p:nvGraphicFramePr>
        <p:xfrm>
          <a:off x="673555" y="1624569"/>
          <a:ext cx="11074851" cy="21375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7749">
                  <a:extLst>
                    <a:ext uri="{9D8B030D-6E8A-4147-A177-3AD203B41FA5}">
                      <a16:colId xmlns:a16="http://schemas.microsoft.com/office/drawing/2014/main" val="3458428743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449436860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2640003478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666988809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2861391911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3519512147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190429147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3415743217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2712258827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502513027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2995964455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97504989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1022022372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2315724701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4114678402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3086243898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1365010271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3173070674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3707446181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2573323054"/>
                    </a:ext>
                  </a:extLst>
                </a:gridCol>
                <a:gridCol w="464145">
                  <a:extLst>
                    <a:ext uri="{9D8B030D-6E8A-4147-A177-3AD203B41FA5}">
                      <a16:colId xmlns:a16="http://schemas.microsoft.com/office/drawing/2014/main" val="409804838"/>
                    </a:ext>
                  </a:extLst>
                </a:gridCol>
                <a:gridCol w="574202">
                  <a:extLst>
                    <a:ext uri="{9D8B030D-6E8A-4147-A177-3AD203B41FA5}">
                      <a16:colId xmlns:a16="http://schemas.microsoft.com/office/drawing/2014/main" val="1788927259"/>
                    </a:ext>
                  </a:extLst>
                </a:gridCol>
              </a:tblGrid>
              <a:tr h="611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Wyszczegól-nienie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2004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2005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2006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2007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2008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2009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2010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2011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2012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2013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pl-PL" sz="1600" b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Razem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998481"/>
                  </a:ext>
                </a:extLst>
              </a:tr>
              <a:tr h="611744">
                <a:tc>
                  <a:txBody>
                    <a:bodyPr/>
                    <a:lstStyle/>
                    <a:p>
                      <a:pPr marR="101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Kwota dopłat bezpośrednich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6,37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6,7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8,2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8,3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8,6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12,2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12,6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14,1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13,7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14,1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14,2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14,3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14,6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14,6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14,6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15,0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15,2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15,5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16,</a:t>
                      </a: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0" marR="0" marT="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50,9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937074"/>
                  </a:ext>
                </a:extLst>
              </a:tr>
              <a:tr h="914047">
                <a:tc>
                  <a:txBody>
                    <a:bodyPr/>
                    <a:lstStyle/>
                    <a:p>
                      <a:pPr marR="101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Dochód przedsiębiorcy rolnego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19,9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20,9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26,8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23.7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27,6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32,8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39,3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37,1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40,7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32,9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33,4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36,1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39,9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38,2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41,6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44,7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44,3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60,3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0" marR="0" marT="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709,5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66518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E957F1D-865F-4F69-AFA6-42150B1DE433}"/>
              </a:ext>
            </a:extLst>
          </p:cNvPr>
          <p:cNvSpPr txBox="1"/>
          <p:nvPr/>
        </p:nvSpPr>
        <p:spPr>
          <a:xfrm>
            <a:off x="673555" y="3962672"/>
            <a:ext cx="110748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Udział dopłat bezpośrednich w dochodzie: 250,9 mld zł : 709,5 mld zł = </a:t>
            </a:r>
            <a:r>
              <a:rPr lang="pl-PL" sz="2400" b="1" dirty="0"/>
              <a:t>35,4%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Dopłaty bezpośrednie </a:t>
            </a:r>
            <a:r>
              <a:rPr lang="pl-PL" sz="2400" b="1" dirty="0"/>
              <a:t>250,9 mld zł </a:t>
            </a:r>
            <a:r>
              <a:rPr lang="pl-PL" sz="2400" dirty="0"/>
              <a:t>+  około </a:t>
            </a:r>
            <a:r>
              <a:rPr lang="pl-PL" sz="2400" b="1" dirty="0"/>
              <a:t>120 mld zł </a:t>
            </a:r>
            <a:r>
              <a:rPr lang="pl-PL" sz="2400" dirty="0"/>
              <a:t>z PROW (skierowane bezpośrednio do gospodarstw rolnych)= </a:t>
            </a:r>
            <a:r>
              <a:rPr lang="pl-PL" sz="2400" b="1" dirty="0"/>
              <a:t>370,9 mld zł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Całkowity udział wsparcia WPR w dochodach rolników: 370,9 mld zł : 709,5 mld zł= </a:t>
            </a:r>
            <a:r>
              <a:rPr lang="pl-PL" sz="2400" b="1" dirty="0"/>
              <a:t>52,3%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C4DCFA8-E284-4438-A319-9183585C8049}"/>
              </a:ext>
            </a:extLst>
          </p:cNvPr>
          <p:cNvSpPr txBox="1"/>
          <p:nvPr/>
        </p:nvSpPr>
        <p:spPr>
          <a:xfrm>
            <a:off x="838200" y="6221936"/>
            <a:ext cx="10829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000" dirty="0">
                <a:ea typeface="Calibri" panose="020F0502020204030204" pitchFamily="34" charset="0"/>
                <a:cs typeface="Times New Roman" panose="02020603050405020304" pitchFamily="18" charset="0"/>
              </a:rPr>
              <a:t>Źródło: System Informacji Zarządczej ARiMR. </a:t>
            </a:r>
            <a:r>
              <a:rPr lang="en-US" altLang="pl-PL" sz="1000" dirty="0"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altLang="pl-PL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sporządzenia</a:t>
            </a:r>
            <a:r>
              <a:rPr lang="en-US" altLang="pl-PL" sz="1000" dirty="0">
                <a:ea typeface="Calibri" panose="020F0502020204030204" pitchFamily="34" charset="0"/>
                <a:cs typeface="Times New Roman" panose="02020603050405020304" pitchFamily="18" charset="0"/>
              </a:rPr>
              <a:t>: 2</a:t>
            </a:r>
            <a:r>
              <a:rPr lang="pl-PL" altLang="pl-PL" sz="1000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altLang="pl-PL" sz="1000" dirty="0">
                <a:ea typeface="Calibri" panose="020F0502020204030204" pitchFamily="34" charset="0"/>
                <a:cs typeface="Times New Roman" panose="02020603050405020304" pitchFamily="18" charset="0"/>
              </a:rPr>
              <a:t>.0</a:t>
            </a:r>
            <a:r>
              <a:rPr lang="pl-PL" altLang="pl-PL" sz="10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pl-PL" sz="1000" dirty="0">
                <a:ea typeface="Calibri" panose="020F0502020204030204" pitchFamily="34" charset="0"/>
                <a:cs typeface="Times New Roman" panose="02020603050405020304" pitchFamily="18" charset="0"/>
              </a:rPr>
              <a:t>.202</a:t>
            </a:r>
            <a:r>
              <a:rPr lang="pl-PL" altLang="pl-PL" sz="10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pl-PL" sz="1000" dirty="0">
                <a:ea typeface="Calibri" panose="020F0502020204030204" pitchFamily="34" charset="0"/>
                <a:cs typeface="Times New Roman" panose="02020603050405020304" pitchFamily="18" charset="0"/>
              </a:rPr>
              <a:t>; Economic Accounts for Agriculture; Eurostat. </a:t>
            </a:r>
            <a:r>
              <a:rPr lang="pl-PL" altLang="pl-PL" sz="1000" dirty="0">
                <a:ea typeface="Calibri" panose="020F0502020204030204" pitchFamily="34" charset="0"/>
                <a:cs typeface="Times New Roman" panose="02020603050405020304" pitchFamily="18" charset="0"/>
              </a:rPr>
              <a:t>Obliczenia własne.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97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D938B-9358-4B74-8F8A-2FA5336A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26648B-80E0-401E-BED6-D84B2149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62" y="1825625"/>
            <a:ext cx="1088963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II. Rolnictwo polskie w UE – funkcjonowanie </a:t>
            </a:r>
          </a:p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 skutki</a:t>
            </a:r>
          </a:p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4800" b="1" i="1" dirty="0">
                <a:solidFill>
                  <a:srgbClr val="002060"/>
                </a:solidFill>
                <a:latin typeface="+mj-lt"/>
              </a:rPr>
              <a:t>4.Handel zagraniczny</a:t>
            </a:r>
            <a:endParaRPr lang="pl-PL" sz="48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7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2D1B0C-C78A-4167-93C7-EBC79F42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25"/>
            <a:ext cx="10515600" cy="1318221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/>
              <a:t>Dynamika sprzedaży detalicznej żywności i napojów bezalkoholowych oraz produkcji towarowej rolnictwa i produkcji sprzedanej przemysłu spożywczego w latach 2005-2022 (2005=100) (ceny stałe)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8D12A75-B275-4D2E-83E6-C12B58ADA8E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24979"/>
          <a:ext cx="10515600" cy="475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A3FB35B3-6EF7-4398-973E-16B11E7BD20C}"/>
              </a:ext>
            </a:extLst>
          </p:cNvPr>
          <p:cNvSpPr txBox="1"/>
          <p:nvPr/>
        </p:nvSpPr>
        <p:spPr>
          <a:xfrm>
            <a:off x="1151123" y="6349742"/>
            <a:ext cx="10081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Rocznik Statystyczny RP. GUS 2023.</a:t>
            </a:r>
          </a:p>
        </p:txBody>
      </p:sp>
    </p:spTree>
    <p:extLst>
      <p:ext uri="{BB962C8B-B14F-4D97-AF65-F5344CB8AC3E}">
        <p14:creationId xmlns:p14="http://schemas.microsoft.com/office/powerpoint/2010/main" val="7918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5611A-6927-44ED-9564-296CACFC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78" y="100556"/>
            <a:ext cx="10729888" cy="939167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3600" dirty="0"/>
              <a:t>Handel towarami rolno-spożywczymi w latach 2004 - 2023*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597342"/>
              </p:ext>
            </p:extLst>
          </p:nvPr>
        </p:nvGraphicFramePr>
        <p:xfrm>
          <a:off x="926391" y="1346590"/>
          <a:ext cx="10515600" cy="483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E4FCE87-8BC1-4C30-81B6-50DA42C287A7}"/>
              </a:ext>
            </a:extLst>
          </p:cNvPr>
          <p:cNvSpPr txBox="1"/>
          <p:nvPr/>
        </p:nvSpPr>
        <p:spPr>
          <a:xfrm>
            <a:off x="867984" y="6484349"/>
            <a:ext cx="8484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 err="1"/>
              <a:t>MRiRW</a:t>
            </a:r>
            <a:r>
              <a:rPr lang="pl-PL" sz="100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7085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F1BB1A-DA33-4398-9C2E-7A5BCFB8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914"/>
            <a:ext cx="10515600" cy="946892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Dynamika handlu zagranicznego produktami rolno-spożywczymi w Polsce latach 2005 -2022 (ceny stałe, 2005=100)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D9A084D-B000-46E6-A72D-377265CB20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930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40A5FAA-A79F-45DF-AC80-795AF242A3D8}"/>
              </a:ext>
            </a:extLst>
          </p:cNvPr>
          <p:cNvSpPr txBox="1"/>
          <p:nvPr/>
        </p:nvSpPr>
        <p:spPr>
          <a:xfrm>
            <a:off x="1151123" y="6349742"/>
            <a:ext cx="10081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Rocznik Statystyczny RP. GUS 2023.</a:t>
            </a:r>
          </a:p>
        </p:txBody>
      </p:sp>
    </p:spTree>
    <p:extLst>
      <p:ext uri="{BB962C8B-B14F-4D97-AF65-F5344CB8AC3E}">
        <p14:creationId xmlns:p14="http://schemas.microsoft.com/office/powerpoint/2010/main" val="14260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7216E9-523C-41B4-B00B-596EEC2B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C587FE-034F-4DE4-9FA7-E62C7105D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28" y="1825625"/>
            <a:ext cx="10759672" cy="4351338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II. Rolnictwo polskie w UE – funkcjonowanie </a:t>
            </a:r>
          </a:p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 skutki</a:t>
            </a:r>
          </a:p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4800" b="1" i="1" dirty="0">
                <a:solidFill>
                  <a:srgbClr val="002060"/>
                </a:solidFill>
                <a:latin typeface="+mj-lt"/>
              </a:rPr>
              <a:t>5.Inwestycje w rolnictwie</a:t>
            </a:r>
            <a:endParaRPr lang="pl-PL" sz="48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9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7312AE-0810-40C7-9767-F8C56E20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72069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3600" b="1" dirty="0"/>
              <a:t>Wpływ środków UE na rozmiar nakładów inwestycyjnych w rolnictwie polskim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6855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0D9920A-F462-4189-80A2-52D3F36E6626}"/>
              </a:ext>
            </a:extLst>
          </p:cNvPr>
          <p:cNvSpPr txBox="1"/>
          <p:nvPr/>
        </p:nvSpPr>
        <p:spPr>
          <a:xfrm>
            <a:off x="895834" y="6113019"/>
            <a:ext cx="105875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Czubak Wawrzyniec. 2015. Nakłady inwestycyjne w rolnictwie polskim w kontekście wdrażania Wspólnej Polityki Rolnej Unii Europejskiej. [W] Problemy rozwoju rolnictwa i gospodarki żywnościowej w pierwszej dekadzie członkostwa Polski w Unii Europejskiej, red. A. Czyżewski, B. Klepacki, 199-206. Warszawa: IX Kongres Ekonomistów Polskich. .Polskie Towarzystwo Ekonomiczne.; materiały wewnętrzne Katedry Ekonomii i Polityki Gospodarczej w Agrobiznesie, UPP, 2023.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92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604758-917F-4EB7-9BA9-56F73D09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91"/>
            <a:ext cx="10515600" cy="1174330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>Określanie efektu netto interwencji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85C705D-B5CA-465E-BDA4-AACD293D89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17" y="1561053"/>
            <a:ext cx="7800484" cy="435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41E79B0-1E69-4FCE-B1A8-2E3192F586E7}"/>
              </a:ext>
            </a:extLst>
          </p:cNvPr>
          <p:cNvSpPr txBox="1"/>
          <p:nvPr/>
        </p:nvSpPr>
        <p:spPr>
          <a:xfrm>
            <a:off x="1842725" y="6242985"/>
            <a:ext cx="7324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Pawłowski (2021)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85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F40FCE-345F-4B71-83E2-BFA38811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DCF51C-0171-4A0B-8615-E955E03BE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I. Uwagi wstępne</a:t>
            </a:r>
            <a:endParaRPr lang="pl-PL" sz="4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5122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1B68B-21D8-4F11-A1CE-49A07B68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49" y="0"/>
            <a:ext cx="10515600" cy="1067574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3600" dirty="0"/>
              <a:t>Efekty wsparcia gospodarstw rolnych środkami proinwestycyjnymi WPR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DD689C-6742-4080-9F96-D48416E1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13" name="Obiekt 12">
            <a:extLst>
              <a:ext uri="{FF2B5EF4-FFF2-40B4-BE49-F238E27FC236}">
                <a16:creationId xmlns:a16="http://schemas.microsoft.com/office/drawing/2014/main" id="{BBBB5AE6-5EFB-48AC-9E36-8650C3023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50966"/>
              </p:ext>
            </p:extLst>
          </p:nvPr>
        </p:nvGraphicFramePr>
        <p:xfrm>
          <a:off x="3424239" y="-505935"/>
          <a:ext cx="5353074" cy="723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Document" r:id="rId3" imgW="5944392" imgH="8197406" progId="Word.Document.12">
                  <p:embed/>
                </p:oleObj>
              </mc:Choice>
              <mc:Fallback>
                <p:oleObj name="Document" r:id="rId3" imgW="5944392" imgH="8197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4239" y="-505935"/>
                        <a:ext cx="5353074" cy="7236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9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AED583-0EB0-43FA-BBC2-09E8DDBD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C57882-BE7C-4877-A2D4-5D94E2328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II. Rolnictwo polskie w UE – funkcjonowanie </a:t>
            </a:r>
          </a:p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 skutki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sz="4800" b="1" i="1" dirty="0">
                <a:solidFill>
                  <a:srgbClr val="002060"/>
                </a:solidFill>
                <a:latin typeface="+mj-lt"/>
              </a:rPr>
              <a:t>6. Zmiany w strukturze gospodarstw rolnych</a:t>
            </a:r>
            <a:endParaRPr lang="pl-PL" sz="48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03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7529" y="-27384"/>
            <a:ext cx="8447821" cy="600282"/>
          </a:xfrm>
          <a:solidFill>
            <a:srgbClr val="99FF33"/>
          </a:solidFill>
        </p:spPr>
        <p:txBody>
          <a:bodyPr>
            <a:noAutofit/>
          </a:bodyPr>
          <a:lstStyle/>
          <a:p>
            <a:pPr algn="ctr"/>
            <a:r>
              <a:rPr lang="pl-PL" altLang="zh-CN" sz="3200" b="1" dirty="0"/>
              <a:t>Zmiany w strukturze </a:t>
            </a:r>
            <a:r>
              <a:rPr lang="pl-PL" sz="3200" b="1" dirty="0"/>
              <a:t>gospodarstw rolnych </a:t>
            </a: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1942421" y="6279701"/>
            <a:ext cx="8352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1000" dirty="0">
                <a:solidFill>
                  <a:schemeClr val="tx1"/>
                </a:solidFill>
                <a:latin typeface="+mj-lt"/>
              </a:rPr>
              <a:t>Źródło: </a:t>
            </a:r>
            <a:r>
              <a:rPr lang="pl-PL" sz="1000" dirty="0">
                <a:solidFill>
                  <a:schemeClr val="tx1"/>
                </a:solidFill>
                <a:latin typeface="+mj-lt"/>
              </a:rPr>
              <a:t>Powszechny Spis Rolny 2020. Raport z wyników</a:t>
            </a:r>
            <a:r>
              <a:rPr lang="pl-PL" altLang="pl-PL" sz="1000" dirty="0">
                <a:solidFill>
                  <a:schemeClr val="tx1"/>
                </a:solidFill>
                <a:latin typeface="+mj-lt"/>
              </a:rPr>
              <a:t>., GUS Warszawa 2021 r.; Roczniki Statystyczne Rolnictwa, GUS Warszawa 2003-2020; Charakterystyka gospodarstw rolnych w 2016 r., GUS Warszawa 2017 r.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847528" y="891157"/>
          <a:ext cx="8136904" cy="5274147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1541647546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1305822855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3631198602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2474197671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3842050002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2098051199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2787744312"/>
                    </a:ext>
                  </a:extLst>
                </a:gridCol>
                <a:gridCol w="722946">
                  <a:extLst>
                    <a:ext uri="{9D8B030D-6E8A-4147-A177-3AD203B41FA5}">
                      <a16:colId xmlns:a16="http://schemas.microsoft.com/office/drawing/2014/main" val="2081184153"/>
                    </a:ext>
                  </a:extLst>
                </a:gridCol>
                <a:gridCol w="722946">
                  <a:extLst>
                    <a:ext uri="{9D8B030D-6E8A-4147-A177-3AD203B41FA5}">
                      <a16:colId xmlns:a16="http://schemas.microsoft.com/office/drawing/2014/main" val="2560256183"/>
                    </a:ext>
                  </a:extLst>
                </a:gridCol>
              </a:tblGrid>
              <a:tr h="585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Grupy obszarowe </a:t>
                      </a:r>
                      <a:b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różnica  </a:t>
                      </a:r>
                      <a:b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(2020-2002)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31599"/>
                  </a:ext>
                </a:extLst>
              </a:tr>
              <a:tr h="3160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tys.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tys.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tys.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tys.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73073"/>
                  </a:ext>
                </a:extLst>
              </a:tr>
              <a:tr h="3418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Ogółem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1956,0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1509,0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1317,0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-639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-32,7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168705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1–2 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517,0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26,4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301,0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19,9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245,0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18,6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-272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-52,6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700486"/>
                  </a:ext>
                </a:extLst>
              </a:tr>
              <a:tr h="3418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2–3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630,0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32,2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213,0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14,1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13,6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-214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669939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3–5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276,0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18,3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237,0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82576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5–7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427,0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21,8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11,6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11,1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-138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32,3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931033"/>
                  </a:ext>
                </a:extLst>
              </a:tr>
              <a:tr h="3418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7–10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11,3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10,8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42616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10–15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183,0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9,3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-52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-28,4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012822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15–20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-19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-22,6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82813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20–30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-3,1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464990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30–50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+37,5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845864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50–100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+116,7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402797"/>
                  </a:ext>
                </a:extLst>
              </a:tr>
              <a:tr h="38457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pow. 100 ha</a:t>
                      </a:r>
                      <a:r>
                        <a:rPr lang="pl-PL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pl-P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+85,7</a:t>
                      </a:r>
                    </a:p>
                  </a:txBody>
                  <a:tcPr marL="7620" marR="108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523889"/>
                  </a:ext>
                </a:extLst>
              </a:tr>
            </a:tbl>
          </a:graphicData>
        </a:graphic>
      </p:graphicFrame>
      <p:sp>
        <p:nvSpPr>
          <p:cNvPr id="19" name="Prostokąt zaokrąglony 18"/>
          <p:cNvSpPr>
            <a:spLocks noChangeArrowheads="1"/>
          </p:cNvSpPr>
          <p:nvPr/>
        </p:nvSpPr>
        <p:spPr bwMode="auto">
          <a:xfrm>
            <a:off x="1814874" y="2169580"/>
            <a:ext cx="1256789" cy="2843596"/>
          </a:xfrm>
          <a:prstGeom prst="roundRect">
            <a:avLst>
              <a:gd name="adj" fmla="val 16667"/>
            </a:avLst>
          </a:prstGeom>
          <a:solidFill>
            <a:srgbClr val="FF6699">
              <a:alpha val="25098"/>
            </a:srgbClr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Prostokąt zaokrąglony 19"/>
          <p:cNvSpPr>
            <a:spLocks noChangeArrowheads="1"/>
          </p:cNvSpPr>
          <p:nvPr/>
        </p:nvSpPr>
        <p:spPr bwMode="auto">
          <a:xfrm>
            <a:off x="1814874" y="5013177"/>
            <a:ext cx="1256790" cy="1152127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pl-PL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Prostokąt zaokrąglony 21"/>
          <p:cNvSpPr>
            <a:spLocks noChangeArrowheads="1"/>
          </p:cNvSpPr>
          <p:nvPr/>
        </p:nvSpPr>
        <p:spPr bwMode="auto">
          <a:xfrm>
            <a:off x="9192689" y="2169580"/>
            <a:ext cx="791744" cy="2843596"/>
          </a:xfrm>
          <a:prstGeom prst="roundRect">
            <a:avLst>
              <a:gd name="adj" fmla="val 16667"/>
            </a:avLst>
          </a:prstGeom>
          <a:solidFill>
            <a:srgbClr val="FF6699">
              <a:alpha val="25098"/>
            </a:srgbClr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Prostokąt zaokrąglony 22"/>
          <p:cNvSpPr>
            <a:spLocks noChangeArrowheads="1"/>
          </p:cNvSpPr>
          <p:nvPr/>
        </p:nvSpPr>
        <p:spPr bwMode="auto">
          <a:xfrm>
            <a:off x="9192689" y="5013177"/>
            <a:ext cx="791744" cy="1152127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pl-PL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Prostokąt zaokrąglony 23"/>
          <p:cNvSpPr>
            <a:spLocks noChangeArrowheads="1"/>
          </p:cNvSpPr>
          <p:nvPr/>
        </p:nvSpPr>
        <p:spPr bwMode="auto">
          <a:xfrm>
            <a:off x="7680176" y="5011485"/>
            <a:ext cx="864096" cy="1153818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 rot="-5400000">
            <a:off x="7295529" y="5349891"/>
            <a:ext cx="1153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>
                <a:solidFill>
                  <a:srgbClr val="000066"/>
                </a:solidFill>
              </a:rPr>
              <a:t>6,3</a:t>
            </a:r>
            <a:r>
              <a:rPr lang="pl-PL" altLang="pl-PL" sz="1800" dirty="0">
                <a:solidFill>
                  <a:srgbClr val="000066"/>
                </a:solidFill>
              </a:rPr>
              <a:t>%</a:t>
            </a:r>
          </a:p>
        </p:txBody>
      </p:sp>
      <p:sp>
        <p:nvSpPr>
          <p:cNvPr id="26" name="Prostokąt zaokrąglony 25"/>
          <p:cNvSpPr>
            <a:spLocks noChangeArrowheads="1"/>
          </p:cNvSpPr>
          <p:nvPr/>
        </p:nvSpPr>
        <p:spPr bwMode="auto">
          <a:xfrm>
            <a:off x="4007768" y="5062846"/>
            <a:ext cx="864096" cy="1153818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 rot="-5400000">
            <a:off x="3623121" y="5401252"/>
            <a:ext cx="1153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>
                <a:solidFill>
                  <a:srgbClr val="000066"/>
                </a:solidFill>
              </a:rPr>
              <a:t>2,6</a:t>
            </a:r>
            <a:r>
              <a:rPr lang="pl-PL" altLang="pl-PL" sz="1800" dirty="0">
                <a:solidFill>
                  <a:srgbClr val="000066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686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7529" y="-27384"/>
            <a:ext cx="8447821" cy="600282"/>
          </a:xfrm>
          <a:solidFill>
            <a:srgbClr val="99FF33"/>
          </a:solidFill>
        </p:spPr>
        <p:txBody>
          <a:bodyPr>
            <a:noAutofit/>
          </a:bodyPr>
          <a:lstStyle/>
          <a:p>
            <a:pPr algn="ctr"/>
            <a:r>
              <a:rPr lang="pl-PL" altLang="zh-CN" sz="3200" b="1" dirty="0"/>
              <a:t>Zmiany w strukturze </a:t>
            </a:r>
            <a:r>
              <a:rPr lang="pl-PL" sz="3200" b="1" dirty="0"/>
              <a:t>użytków rolnych</a:t>
            </a: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1919536" y="6333729"/>
            <a:ext cx="8352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Źródło: </a:t>
            </a:r>
            <a:r>
              <a:rPr lang="pl-PL" sz="1000" dirty="0">
                <a:solidFill>
                  <a:schemeClr val="tx1"/>
                </a:solidFill>
                <a:latin typeface="+mn-lt"/>
              </a:rPr>
              <a:t>Powszechny Spis Rolny 2020. Raport z wyników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., GUS Warszawa 2021 r.; Roczniki Statystyczne Rolnictwa, GUS Warszawa 2003-2020; Charakterystyka gospodarstw rolnych w 2016 r., GUS Warszawa 2017 r.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340258"/>
              </p:ext>
            </p:extLst>
          </p:nvPr>
        </p:nvGraphicFramePr>
        <p:xfrm>
          <a:off x="1847528" y="891157"/>
          <a:ext cx="8136904" cy="5274147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1541647546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1305822855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3631198602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2474197671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3842050002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2098051199"/>
                    </a:ext>
                  </a:extLst>
                </a:gridCol>
                <a:gridCol w="911146">
                  <a:extLst>
                    <a:ext uri="{9D8B030D-6E8A-4147-A177-3AD203B41FA5}">
                      <a16:colId xmlns:a16="http://schemas.microsoft.com/office/drawing/2014/main" val="2787744312"/>
                    </a:ext>
                  </a:extLst>
                </a:gridCol>
                <a:gridCol w="722946">
                  <a:extLst>
                    <a:ext uri="{9D8B030D-6E8A-4147-A177-3AD203B41FA5}">
                      <a16:colId xmlns:a16="http://schemas.microsoft.com/office/drawing/2014/main" val="2081184153"/>
                    </a:ext>
                  </a:extLst>
                </a:gridCol>
                <a:gridCol w="722946">
                  <a:extLst>
                    <a:ext uri="{9D8B030D-6E8A-4147-A177-3AD203B41FA5}">
                      <a16:colId xmlns:a16="http://schemas.microsoft.com/office/drawing/2014/main" val="2560256183"/>
                    </a:ext>
                  </a:extLst>
                </a:gridCol>
              </a:tblGrid>
              <a:tr h="585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Grupy obszarowe </a:t>
                      </a:r>
                      <a:b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różnica  </a:t>
                      </a:r>
                      <a:b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(2020-2002)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31599"/>
                  </a:ext>
                </a:extLst>
              </a:tr>
              <a:tr h="3160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tys. 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tys. 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tys. 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tys. 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73073"/>
                  </a:ext>
                </a:extLst>
              </a:tr>
              <a:tr h="3418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Ogółem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zh-CN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16 503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14 860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14 682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-1821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11,0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168705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1–2 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725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441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-365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-50,3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700486"/>
                  </a:ext>
                </a:extLst>
              </a:tr>
              <a:tr h="3418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2–3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2 039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12,4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523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437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-682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-33,4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669939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3–5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1 077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6,3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82576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5–7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3 032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18,4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1 036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859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-982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-32,4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931033"/>
                  </a:ext>
                </a:extLst>
              </a:tr>
              <a:tr h="3418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7–10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1 432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9,6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1 191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8,1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42616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10–15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2 216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13,3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1 840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12,4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1 591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10,8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-625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-28,2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012822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15–20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1 440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8,7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1 240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1 117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7,6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-323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-22,4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82813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20–30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1 541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9,3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1 475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9,9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1 488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10,1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-53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-3,4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464990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30–50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1 181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1 354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9,1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1 672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11,4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491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41,6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845864"/>
                  </a:ext>
                </a:extLst>
              </a:tr>
              <a:tr h="370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50–100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830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1 165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7,8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1 763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12,0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933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112,4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402797"/>
                  </a:ext>
                </a:extLst>
              </a:tr>
              <a:tr h="38457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pow. 100 ha</a:t>
                      </a:r>
                      <a:r>
                        <a:rPr lang="pl-PL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pl-P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3 498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zh-CN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21,2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3 259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21,9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3 266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22,2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-232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-6,6</a:t>
                      </a:r>
                    </a:p>
                  </a:txBody>
                  <a:tcPr marL="762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523889"/>
                  </a:ext>
                </a:extLst>
              </a:tr>
            </a:tbl>
          </a:graphicData>
        </a:graphic>
      </p:graphicFrame>
      <p:sp>
        <p:nvSpPr>
          <p:cNvPr id="19" name="Prostokąt zaokrąglony 18"/>
          <p:cNvSpPr>
            <a:spLocks noChangeArrowheads="1"/>
          </p:cNvSpPr>
          <p:nvPr/>
        </p:nvSpPr>
        <p:spPr bwMode="auto">
          <a:xfrm>
            <a:off x="1814874" y="2169580"/>
            <a:ext cx="1256789" cy="2843596"/>
          </a:xfrm>
          <a:prstGeom prst="roundRect">
            <a:avLst>
              <a:gd name="adj" fmla="val 16667"/>
            </a:avLst>
          </a:prstGeom>
          <a:solidFill>
            <a:srgbClr val="FF6699">
              <a:alpha val="25098"/>
            </a:srgbClr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Prostokąt zaokrąglony 19"/>
          <p:cNvSpPr>
            <a:spLocks noChangeArrowheads="1"/>
          </p:cNvSpPr>
          <p:nvPr/>
        </p:nvSpPr>
        <p:spPr bwMode="auto">
          <a:xfrm>
            <a:off x="1847526" y="5013177"/>
            <a:ext cx="1224137" cy="792088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pl-PL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Prostokąt zaokrąglony 21"/>
          <p:cNvSpPr>
            <a:spLocks noChangeArrowheads="1"/>
          </p:cNvSpPr>
          <p:nvPr/>
        </p:nvSpPr>
        <p:spPr bwMode="auto">
          <a:xfrm>
            <a:off x="9241473" y="2169580"/>
            <a:ext cx="742959" cy="2843596"/>
          </a:xfrm>
          <a:prstGeom prst="roundRect">
            <a:avLst>
              <a:gd name="adj" fmla="val 16667"/>
            </a:avLst>
          </a:prstGeom>
          <a:solidFill>
            <a:srgbClr val="FF6699">
              <a:alpha val="25098"/>
            </a:srgbClr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Prostokąt zaokrąglony 22"/>
          <p:cNvSpPr>
            <a:spLocks noChangeArrowheads="1"/>
          </p:cNvSpPr>
          <p:nvPr/>
        </p:nvSpPr>
        <p:spPr bwMode="auto">
          <a:xfrm>
            <a:off x="9241473" y="5013177"/>
            <a:ext cx="742960" cy="792088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pl-PL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Prostokąt zaokrąglony 13"/>
          <p:cNvSpPr>
            <a:spLocks noChangeArrowheads="1"/>
          </p:cNvSpPr>
          <p:nvPr/>
        </p:nvSpPr>
        <p:spPr bwMode="auto">
          <a:xfrm>
            <a:off x="7680176" y="5011485"/>
            <a:ext cx="864096" cy="1153818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 rot="-5400000">
            <a:off x="7295529" y="5349891"/>
            <a:ext cx="1153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>
                <a:solidFill>
                  <a:srgbClr val="000066"/>
                </a:solidFill>
              </a:rPr>
              <a:t>45,6</a:t>
            </a:r>
            <a:r>
              <a:rPr lang="pl-PL" altLang="pl-PL" sz="1800" dirty="0">
                <a:solidFill>
                  <a:srgbClr val="000066"/>
                </a:solidFill>
              </a:rPr>
              <a:t>%</a:t>
            </a:r>
          </a:p>
        </p:txBody>
      </p:sp>
      <p:sp>
        <p:nvSpPr>
          <p:cNvPr id="16" name="Prostokąt zaokrąglony 15"/>
          <p:cNvSpPr>
            <a:spLocks noChangeArrowheads="1"/>
          </p:cNvSpPr>
          <p:nvPr/>
        </p:nvSpPr>
        <p:spPr bwMode="auto">
          <a:xfrm>
            <a:off x="4007768" y="5062846"/>
            <a:ext cx="864096" cy="1153818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 rot="-5400000">
            <a:off x="3623121" y="5401252"/>
            <a:ext cx="1153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>
                <a:solidFill>
                  <a:srgbClr val="000066"/>
                </a:solidFill>
              </a:rPr>
              <a:t>33,4</a:t>
            </a:r>
            <a:r>
              <a:rPr lang="pl-PL" altLang="pl-PL" sz="1800" dirty="0">
                <a:solidFill>
                  <a:srgbClr val="000066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2160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14" grpId="0" animBg="1"/>
      <p:bldP spid="15" grpId="0"/>
      <p:bldP spid="16" grpId="0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9858" y="76889"/>
            <a:ext cx="8814445" cy="805157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1950" b="1" dirty="0">
                <a:latin typeface="+mn-lt"/>
              </a:rPr>
              <a:t/>
            </a:r>
            <a:br>
              <a:rPr lang="pl-PL" sz="1950" b="1" dirty="0">
                <a:latin typeface="+mn-lt"/>
              </a:rPr>
            </a:br>
            <a:r>
              <a:rPr lang="pl-PL" sz="2800" b="1" dirty="0"/>
              <a:t>Progi wielkości obszarowej wyznaczające przyrost liczby gospodarstw w krajach UE (w ha)</a:t>
            </a:r>
            <a:r>
              <a:rPr lang="pl-PL" sz="2800" b="1" baseline="30000" dirty="0"/>
              <a:t>a</a:t>
            </a:r>
            <a:r>
              <a:rPr lang="pl-PL" sz="2800" b="1" dirty="0"/>
              <a:t/>
            </a:r>
            <a:br>
              <a:rPr lang="pl-PL" sz="2800" b="1" dirty="0"/>
            </a:br>
            <a:endParaRPr lang="pl-PL" sz="28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63348"/>
              </p:ext>
            </p:extLst>
          </p:nvPr>
        </p:nvGraphicFramePr>
        <p:xfrm>
          <a:off x="1879858" y="1030441"/>
          <a:ext cx="8814444" cy="4504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3611">
                  <a:extLst>
                    <a:ext uri="{9D8B030D-6E8A-4147-A177-3AD203B41FA5}">
                      <a16:colId xmlns:a16="http://schemas.microsoft.com/office/drawing/2014/main" val="2619111244"/>
                    </a:ext>
                  </a:extLst>
                </a:gridCol>
                <a:gridCol w="2203611">
                  <a:extLst>
                    <a:ext uri="{9D8B030D-6E8A-4147-A177-3AD203B41FA5}">
                      <a16:colId xmlns:a16="http://schemas.microsoft.com/office/drawing/2014/main" val="2812233406"/>
                    </a:ext>
                  </a:extLst>
                </a:gridCol>
                <a:gridCol w="2203611">
                  <a:extLst>
                    <a:ext uri="{9D8B030D-6E8A-4147-A177-3AD203B41FA5}">
                      <a16:colId xmlns:a16="http://schemas.microsoft.com/office/drawing/2014/main" val="1936359356"/>
                    </a:ext>
                  </a:extLst>
                </a:gridCol>
                <a:gridCol w="2203611">
                  <a:extLst>
                    <a:ext uri="{9D8B030D-6E8A-4147-A177-3AD203B41FA5}">
                      <a16:colId xmlns:a16="http://schemas.microsoft.com/office/drawing/2014/main" val="2249552068"/>
                    </a:ext>
                  </a:extLst>
                </a:gridCol>
              </a:tblGrid>
              <a:tr h="412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Państwo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Próg (ha)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Państwo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Próg (ha)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838562"/>
                  </a:ext>
                </a:extLst>
              </a:tr>
              <a:tr h="41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Węgry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10 - 19,9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Włochy 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50 - 99,9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440386"/>
                  </a:ext>
                </a:extLst>
              </a:tr>
              <a:tr h="41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Irlandia 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10 - 19,9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Szwecja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 i więcej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310085"/>
                  </a:ext>
                </a:extLst>
              </a:tr>
              <a:tr h="41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Rumunia 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20 - 29,9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Portugalia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 i więcej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238547"/>
                  </a:ext>
                </a:extLst>
              </a:tr>
              <a:tr h="41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Słowenia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 – 29,9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Francja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 i więcej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448547"/>
                  </a:ext>
                </a:extLst>
              </a:tr>
              <a:tr h="41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Polska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30 - 49,9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Niemcy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 i więcej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608229"/>
                  </a:ext>
                </a:extLst>
              </a:tr>
              <a:tr h="41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Łotwa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50 - 99,9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Hiszpania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 i więcej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320571"/>
                  </a:ext>
                </a:extLst>
              </a:tr>
              <a:tr h="41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Litwa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50 - 99,9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Belgia 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 i więcej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193593"/>
                  </a:ext>
                </a:extLst>
              </a:tr>
              <a:tr h="41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Holandia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50 - 99,9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Finlandia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 i więcej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912669"/>
                  </a:ext>
                </a:extLst>
              </a:tr>
              <a:tr h="412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Austria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50 - 99,9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Wielka Brytania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 i więcej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78456"/>
                  </a:ext>
                </a:extLst>
              </a:tr>
              <a:tr h="381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Estonia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50 - 99,9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Dania  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 i więcej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319347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930040" y="6515654"/>
            <a:ext cx="723922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25" dirty="0"/>
              <a:t> </a:t>
            </a:r>
            <a:r>
              <a:rPr lang="pl-PL" sz="788" dirty="0"/>
              <a:t>Źródło: Poczta W., Rowiński J. (red.), Struktura polskiego rolnictwa na tle Unii Europejskiej. </a:t>
            </a:r>
            <a:r>
              <a:rPr lang="pl-PL" sz="788" dirty="0" err="1"/>
              <a:t>CeDeWu</a:t>
            </a:r>
            <a:r>
              <a:rPr lang="pl-PL" sz="788" dirty="0"/>
              <a:t>, Warszawa 2019,  obliczenia własne na podstawie danych Eurostatu</a:t>
            </a:r>
            <a:endParaRPr lang="pl-PL" sz="1125" dirty="0"/>
          </a:p>
        </p:txBody>
      </p:sp>
      <p:sp>
        <p:nvSpPr>
          <p:cNvPr id="3" name="Prostokąt 2"/>
          <p:cNvSpPr/>
          <p:nvPr/>
        </p:nvSpPr>
        <p:spPr>
          <a:xfrm>
            <a:off x="1879858" y="5684657"/>
            <a:ext cx="8814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+mj-lt"/>
              </a:rPr>
              <a:t>a – Pominięto Czechy, Słowację i Bułgarię, bowiem w tych krajach około 90% UR znajduje się w gospodarstwach 100 i więcej ha. W Grecji i na Cyprze </a:t>
            </a:r>
          </a:p>
          <a:p>
            <a:r>
              <a:rPr lang="pl-PL" sz="1200" dirty="0">
                <a:latin typeface="+mj-lt"/>
              </a:rPr>
              <a:t>wyznaczenie progu nie było możliwe, bo nastąpił spadek liczby gospodarstw we wszystkich grupach. Z analizy wyłączono Luksemburg i Maltę oraz Chorwację. </a:t>
            </a:r>
          </a:p>
        </p:txBody>
      </p:sp>
    </p:spTree>
    <p:extLst>
      <p:ext uri="{BB962C8B-B14F-4D97-AF65-F5344CB8AC3E}">
        <p14:creationId xmlns:p14="http://schemas.microsoft.com/office/powerpoint/2010/main" val="28435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D997DA-606D-4D35-A926-DEF0818F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65"/>
            <a:ext cx="10515600" cy="960817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3600" dirty="0"/>
              <a:t/>
            </a:r>
            <a:br>
              <a:rPr lang="pl-PL" sz="3600" dirty="0"/>
            </a:br>
            <a:r>
              <a:rPr lang="pl-PL" sz="3600" b="1" dirty="0"/>
              <a:t>Przeciętna powierzchnia gospodarstw rolnych w krajach UE w 2007 i 2020 roku (ha)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DA9F226-3576-4018-8B08-60F0B7FACCC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00463CF-FFDD-4AA2-AB40-D605CC39697D}"/>
              </a:ext>
            </a:extLst>
          </p:cNvPr>
          <p:cNvSpPr txBox="1"/>
          <p:nvPr/>
        </p:nvSpPr>
        <p:spPr>
          <a:xfrm>
            <a:off x="1211464" y="6210493"/>
            <a:ext cx="9872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Opracowanie własne na podstawie Eurostat 2023.</a:t>
            </a:r>
          </a:p>
        </p:txBody>
      </p:sp>
    </p:spTree>
    <p:extLst>
      <p:ext uri="{BB962C8B-B14F-4D97-AF65-F5344CB8AC3E}">
        <p14:creationId xmlns:p14="http://schemas.microsoft.com/office/powerpoint/2010/main" val="25069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E25A2F-C4DF-4BEA-971A-1BA0E462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666"/>
            <a:ext cx="10515600" cy="1086140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Gospodarstwa i użytki rolne w grupie obszarowej gospodarstw powyżej 50 ha w 2020 r. (%)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429311B-7F80-45AD-A58B-FE07F02D67E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11054"/>
          <a:ext cx="10515600" cy="476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7E3CA159-4CDA-40EF-BC3B-FCCB2BBF03E5}"/>
              </a:ext>
            </a:extLst>
          </p:cNvPr>
          <p:cNvSpPr txBox="1"/>
          <p:nvPr/>
        </p:nvSpPr>
        <p:spPr>
          <a:xfrm>
            <a:off x="1211464" y="6210493"/>
            <a:ext cx="9872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Opracowanie własne na podstawie Eurostat 2023.</a:t>
            </a:r>
          </a:p>
        </p:txBody>
      </p:sp>
    </p:spTree>
    <p:extLst>
      <p:ext uri="{BB962C8B-B14F-4D97-AF65-F5344CB8AC3E}">
        <p14:creationId xmlns:p14="http://schemas.microsoft.com/office/powerpoint/2010/main" val="1306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BB0C0-AC1B-4759-AC58-5D96BD2D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873"/>
            <a:ext cx="10515600" cy="895835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2800" b="1" dirty="0"/>
              <a:t>Gospodarstwa i Standardowa Produkcja w grupach ekonomicznych gospodarstw powyżej 100 tys. euro w 2020 r. (%)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E314B6F-25B6-432A-B1D2-AAA96931D01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99245"/>
          <a:ext cx="10515600" cy="467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B7F499D-B439-4999-B846-1F673096AD73}"/>
              </a:ext>
            </a:extLst>
          </p:cNvPr>
          <p:cNvSpPr txBox="1"/>
          <p:nvPr/>
        </p:nvSpPr>
        <p:spPr>
          <a:xfrm>
            <a:off x="1211464" y="6210493"/>
            <a:ext cx="9872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Opracowanie własne na podstawie Eurostat 2023.</a:t>
            </a:r>
          </a:p>
        </p:txBody>
      </p:sp>
    </p:spTree>
    <p:extLst>
      <p:ext uri="{BB962C8B-B14F-4D97-AF65-F5344CB8AC3E}">
        <p14:creationId xmlns:p14="http://schemas.microsoft.com/office/powerpoint/2010/main" val="16087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9246" y="418655"/>
            <a:ext cx="8503920" cy="879071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 </a:t>
            </a:r>
            <a:br>
              <a:rPr lang="pl-PL" sz="3200" dirty="0"/>
            </a:br>
            <a:endParaRPr lang="pl-PL" sz="3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49070"/>
              </p:ext>
            </p:extLst>
          </p:nvPr>
        </p:nvGraphicFramePr>
        <p:xfrm>
          <a:off x="1253239" y="1252094"/>
          <a:ext cx="9659219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040">
                  <a:extLst>
                    <a:ext uri="{9D8B030D-6E8A-4147-A177-3AD203B41FA5}">
                      <a16:colId xmlns:a16="http://schemas.microsoft.com/office/drawing/2014/main" val="2762677897"/>
                    </a:ext>
                  </a:extLst>
                </a:gridCol>
                <a:gridCol w="2708571">
                  <a:extLst>
                    <a:ext uri="{9D8B030D-6E8A-4147-A177-3AD203B41FA5}">
                      <a16:colId xmlns:a16="http://schemas.microsoft.com/office/drawing/2014/main" val="1842969477"/>
                    </a:ext>
                  </a:extLst>
                </a:gridCol>
                <a:gridCol w="2414804">
                  <a:extLst>
                    <a:ext uri="{9D8B030D-6E8A-4147-A177-3AD203B41FA5}">
                      <a16:colId xmlns:a16="http://schemas.microsoft.com/office/drawing/2014/main" val="3724914759"/>
                    </a:ext>
                  </a:extLst>
                </a:gridCol>
                <a:gridCol w="2414804">
                  <a:extLst>
                    <a:ext uri="{9D8B030D-6E8A-4147-A177-3AD203B41FA5}">
                      <a16:colId xmlns:a16="http://schemas.microsoft.com/office/drawing/2014/main" val="325124473"/>
                    </a:ext>
                  </a:extLst>
                </a:gridCol>
              </a:tblGrid>
              <a:tr h="377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Państwo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Próg /euro/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Państwo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Próg /euro/</a:t>
                      </a:r>
                      <a:endParaRPr lang="pl-PL" sz="2000" b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681671"/>
                  </a:ext>
                </a:extLst>
              </a:tr>
              <a:tr h="37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 Bułgaria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8 000 - 14 999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12. Portugalia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50 000 – 99 999</a:t>
                      </a:r>
                      <a:endParaRPr lang="pl-PL" sz="2000" b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407612"/>
                  </a:ext>
                </a:extLst>
              </a:tr>
              <a:tr h="37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 Rumunia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8 000 - 14 999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13. Włochy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50 000 - 99 999</a:t>
                      </a:r>
                      <a:endParaRPr lang="pl-PL" sz="2000" b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540448"/>
                  </a:ext>
                </a:extLst>
              </a:tr>
              <a:tr h="37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 Litwa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15 000 - 24 999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14. Szwecja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100 000 – 249 999</a:t>
                      </a:r>
                      <a:endParaRPr lang="pl-PL" sz="2000" b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940660"/>
                  </a:ext>
                </a:extLst>
              </a:tr>
              <a:tr h="37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 Węgry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15 000 -24 999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15. Finlandia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100 000 – 249 999</a:t>
                      </a:r>
                      <a:endParaRPr lang="pl-PL" sz="2000" b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518983"/>
                  </a:ext>
                </a:extLst>
              </a:tr>
              <a:tr h="37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 Słowenia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15 000 - 24 999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16. Francja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100 000 – 249 999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295807"/>
                  </a:ext>
                </a:extLst>
              </a:tr>
              <a:tr h="37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 Estonia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25 000 - 49 999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17. Hiszpania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100 000 – 249 999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542114"/>
                  </a:ext>
                </a:extLst>
              </a:tr>
              <a:tr h="37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 Polska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25 000 - 49 999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 Niemcy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250 000 – 499 999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718433"/>
                  </a:ext>
                </a:extLst>
              </a:tr>
              <a:tr h="37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 Grecja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25 000 - 49 999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19. Belgia 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250 000 – 499 999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765737"/>
                  </a:ext>
                </a:extLst>
              </a:tr>
              <a:tr h="37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 Łotwa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50 000 - 99 999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20. Wlk. Brytania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250 000 - 499 999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756638"/>
                  </a:ext>
                </a:extLst>
              </a:tr>
              <a:tr h="379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 Irlandia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50 000 - 99 999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21. Holandia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250 000 – 499 999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632371"/>
                  </a:ext>
                </a:extLst>
              </a:tr>
              <a:tr h="379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 Austria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50 000 – 99 999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22. Dania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500 000 i więcej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885709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253239" y="0"/>
            <a:ext cx="9598879" cy="1077218"/>
          </a:xfrm>
          <a:prstGeom prst="rect">
            <a:avLst/>
          </a:prstGeom>
          <a:solidFill>
            <a:srgbClr val="95F52B"/>
          </a:solidFill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+mj-lt"/>
              </a:rPr>
              <a:t>Progi wielkości ekonomicznej wyznaczające przyrost liczby gospodarstw w krajach UE (w euro SO)</a:t>
            </a:r>
            <a:r>
              <a:rPr lang="pl-PL" sz="3200" baseline="30000" dirty="0">
                <a:latin typeface="+mj-lt"/>
              </a:rPr>
              <a:t>a</a:t>
            </a:r>
            <a:endParaRPr lang="pl-PL" sz="3200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3239" y="6372872"/>
            <a:ext cx="5511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 </a:t>
            </a:r>
            <a:r>
              <a:rPr lang="pl-PL" sz="1050" dirty="0"/>
              <a:t>Źródło: Poczta W., Rowiński J., obliczenia własne na podstawie danych Eurostatu</a:t>
            </a:r>
            <a:endParaRPr lang="pl-PL" sz="1500" dirty="0"/>
          </a:p>
        </p:txBody>
      </p:sp>
      <p:sp>
        <p:nvSpPr>
          <p:cNvPr id="8" name="Prostokąt 7"/>
          <p:cNvSpPr/>
          <p:nvPr/>
        </p:nvSpPr>
        <p:spPr>
          <a:xfrm>
            <a:off x="1253239" y="5918558"/>
            <a:ext cx="8868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a – Pominięto Czechy i Słowację, bowiem w tych krajach dominują b. duże gospodarstwa. Z analizy wyłączono Luksemburg, Luksemburg i Maltę </a:t>
            </a:r>
          </a:p>
          <a:p>
            <a:r>
              <a:rPr lang="pl-PL" sz="1000" dirty="0"/>
              <a:t>oraz Chorwację. </a:t>
            </a:r>
          </a:p>
        </p:txBody>
      </p:sp>
    </p:spTree>
    <p:extLst>
      <p:ext uri="{BB962C8B-B14F-4D97-AF65-F5344CB8AC3E}">
        <p14:creationId xmlns:p14="http://schemas.microsoft.com/office/powerpoint/2010/main" val="35755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588C35-1178-4E01-B15E-54155B92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97165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73ED76-1F75-4B32-99E6-A8F0BDB2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03" y="1522453"/>
            <a:ext cx="10717897" cy="4654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II. Rolnictwo polskie w UE – funkcjonowanie </a:t>
            </a:r>
          </a:p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 skutki</a:t>
            </a:r>
          </a:p>
          <a:p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7. </a:t>
            </a:r>
            <a:r>
              <a:rPr lang="pl-PL" sz="4800" b="1" i="1" dirty="0">
                <a:solidFill>
                  <a:srgbClr val="002060"/>
                </a:solidFill>
                <a:latin typeface="+mj-lt"/>
              </a:rPr>
              <a:t>Dochód rozporządzalny i wyposażenie gospodarstw domowych rolników</a:t>
            </a:r>
            <a:endParaRPr lang="pl-PL" sz="48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52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14FB9E-3C22-4853-A0E8-413C6EE2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29" y="203194"/>
            <a:ext cx="10499741" cy="400217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Priorytety we Wspólnej Polityce Rolnej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C1D59DF-F3AB-41E6-BCCD-7D013D3F4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953120"/>
              </p:ext>
            </p:extLst>
          </p:nvPr>
        </p:nvGraphicFramePr>
        <p:xfrm>
          <a:off x="608052" y="762383"/>
          <a:ext cx="10828913" cy="5787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325">
                  <a:extLst>
                    <a:ext uri="{9D8B030D-6E8A-4147-A177-3AD203B41FA5}">
                      <a16:colId xmlns:a16="http://schemas.microsoft.com/office/drawing/2014/main" val="1582780609"/>
                    </a:ext>
                  </a:extLst>
                </a:gridCol>
                <a:gridCol w="1547098">
                  <a:extLst>
                    <a:ext uri="{9D8B030D-6E8A-4147-A177-3AD203B41FA5}">
                      <a16:colId xmlns:a16="http://schemas.microsoft.com/office/drawing/2014/main" val="541111940"/>
                    </a:ext>
                  </a:extLst>
                </a:gridCol>
                <a:gridCol w="1547098">
                  <a:extLst>
                    <a:ext uri="{9D8B030D-6E8A-4147-A177-3AD203B41FA5}">
                      <a16:colId xmlns:a16="http://schemas.microsoft.com/office/drawing/2014/main" val="3693806440"/>
                    </a:ext>
                  </a:extLst>
                </a:gridCol>
                <a:gridCol w="1547098">
                  <a:extLst>
                    <a:ext uri="{9D8B030D-6E8A-4147-A177-3AD203B41FA5}">
                      <a16:colId xmlns:a16="http://schemas.microsoft.com/office/drawing/2014/main" val="2933828275"/>
                    </a:ext>
                  </a:extLst>
                </a:gridCol>
                <a:gridCol w="1547098">
                  <a:extLst>
                    <a:ext uri="{9D8B030D-6E8A-4147-A177-3AD203B41FA5}">
                      <a16:colId xmlns:a16="http://schemas.microsoft.com/office/drawing/2014/main" val="1695225386"/>
                    </a:ext>
                  </a:extLst>
                </a:gridCol>
                <a:gridCol w="1547098">
                  <a:extLst>
                    <a:ext uri="{9D8B030D-6E8A-4147-A177-3AD203B41FA5}">
                      <a16:colId xmlns:a16="http://schemas.microsoft.com/office/drawing/2014/main" val="3386150895"/>
                    </a:ext>
                  </a:extLst>
                </a:gridCol>
                <a:gridCol w="1547098">
                  <a:extLst>
                    <a:ext uri="{9D8B030D-6E8A-4147-A177-3AD203B41FA5}">
                      <a16:colId xmlns:a16="http://schemas.microsoft.com/office/drawing/2014/main" val="574422132"/>
                    </a:ext>
                  </a:extLst>
                </a:gridCol>
              </a:tblGrid>
              <a:tr h="903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1958-1979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(początki WPR) 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1980- 1991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Reforma w 1992 roku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Agenda 2000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Reforma z Luksemburga</a:t>
                      </a:r>
                      <a:b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2003 r.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Lata 2014-2020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Lata 2021-2027 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040225"/>
                  </a:ext>
                </a:extLst>
              </a:tr>
              <a:tr h="4538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Wzrost </a:t>
                      </a:r>
                      <a:r>
                        <a:rPr lang="pl-PL" sz="16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samowystar-czalności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żywnościowej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Zwiększenie produktywności rolnictwa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Stabilizacja rynku rolnego i żywnościowego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Wsparcie dochodów rolniczych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Nadprodukcja w sektorze rolnym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Wzrost wydatków budżetowych na WPR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Presja międzynarodowa (GATT/WTO)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Początki polityki strukturalnej WPR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Redukcja nadwyżek produkcyjnych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Wzrost znaczenia aspektów środowiskowych we WPR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Stabilizacja dochodów rolników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Stabilizacja budżetu WPR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Pogłębianie procesu reform WPR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Konkurencyjność rolnictwa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Rozwój obszarów wiejskich stymulowany przez WPR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Orientacja rynkowa rolnictwa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Troska o konsumenta żywności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Rozwój obszarów wiejskich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Środowisko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Uproszczenie zasad WPR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Zgodność z ustaleniami WTO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Bezpieczeństwo żywnościowe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Środowisko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Spójność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Ochrona interesów finansowych UE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Inteligentne i odporne rolnictwo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Bezpieczeństwo żywnościowe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Konkurencyjność i dochody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Ochrona środowiska i klimat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Włączenie społeczne i rozwój lokalny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Jakość żywności i ochrona zdrowia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525705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1015E84-517E-4B69-9796-84B9FEA578E2}"/>
              </a:ext>
            </a:extLst>
          </p:cNvPr>
          <p:cNvSpPr txBox="1"/>
          <p:nvPr/>
        </p:nvSpPr>
        <p:spPr>
          <a:xfrm>
            <a:off x="510579" y="6497390"/>
            <a:ext cx="9835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+mj-lt"/>
              </a:rPr>
              <a:t>Źródło: Opracowanie własne na podstawie dokumentów UE.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6079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E340B1-D10E-4FAF-9345-0FF17152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72" y="365129"/>
            <a:ext cx="11200239" cy="762785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2800" b="1" dirty="0"/>
              <a:t>Przeciętny miesięczny dochód rozporządzalny na jedną osobę w gospodarstwach domowych według grup społeczno-ekonomicznych w 2022 r.</a:t>
            </a:r>
            <a:endParaRPr lang="pl-PL" sz="28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31D3A59-062E-4911-BA52-1994B22A3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111263"/>
              </p:ext>
            </p:extLst>
          </p:nvPr>
        </p:nvGraphicFramePr>
        <p:xfrm>
          <a:off x="617337" y="1277912"/>
          <a:ext cx="10355463" cy="4913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4227">
                  <a:extLst>
                    <a:ext uri="{9D8B030D-6E8A-4147-A177-3AD203B41FA5}">
                      <a16:colId xmlns:a16="http://schemas.microsoft.com/office/drawing/2014/main" val="856496322"/>
                    </a:ext>
                  </a:extLst>
                </a:gridCol>
                <a:gridCol w="1080859">
                  <a:extLst>
                    <a:ext uri="{9D8B030D-6E8A-4147-A177-3AD203B41FA5}">
                      <a16:colId xmlns:a16="http://schemas.microsoft.com/office/drawing/2014/main" val="1741811106"/>
                    </a:ext>
                  </a:extLst>
                </a:gridCol>
                <a:gridCol w="1491620">
                  <a:extLst>
                    <a:ext uri="{9D8B030D-6E8A-4147-A177-3AD203B41FA5}">
                      <a16:colId xmlns:a16="http://schemas.microsoft.com/office/drawing/2014/main" val="1413075323"/>
                    </a:ext>
                  </a:extLst>
                </a:gridCol>
                <a:gridCol w="1230030">
                  <a:extLst>
                    <a:ext uri="{9D8B030D-6E8A-4147-A177-3AD203B41FA5}">
                      <a16:colId xmlns:a16="http://schemas.microsoft.com/office/drawing/2014/main" val="3867807680"/>
                    </a:ext>
                  </a:extLst>
                </a:gridCol>
                <a:gridCol w="1733220">
                  <a:extLst>
                    <a:ext uri="{9D8B030D-6E8A-4147-A177-3AD203B41FA5}">
                      <a16:colId xmlns:a16="http://schemas.microsoft.com/office/drawing/2014/main" val="2113888684"/>
                    </a:ext>
                  </a:extLst>
                </a:gridCol>
                <a:gridCol w="1715507">
                  <a:extLst>
                    <a:ext uri="{9D8B030D-6E8A-4147-A177-3AD203B41FA5}">
                      <a16:colId xmlns:a16="http://schemas.microsoft.com/office/drawing/2014/main" val="4240166020"/>
                    </a:ext>
                  </a:extLst>
                </a:gridCol>
              </a:tblGrid>
              <a:tr h="9622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Dochody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Gospodarstwa domowe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0126173"/>
                  </a:ext>
                </a:extLst>
              </a:tr>
              <a:tr h="962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Ogółem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tym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98130"/>
                  </a:ext>
                </a:extLst>
              </a:tr>
              <a:tr h="7683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pracowników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rolników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pracujących na własny rachunek</a:t>
                      </a:r>
                      <a:endParaRPr lang="pl-PL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emerytów i rencistów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027385"/>
                  </a:ext>
                </a:extLst>
              </a:tr>
              <a:tr h="962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PLN na osobę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8073751"/>
                  </a:ext>
                </a:extLst>
              </a:tr>
              <a:tr h="319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Dochód rozporządzalny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2249,79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2251,26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2328,11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2539,89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2238,62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36874"/>
                  </a:ext>
                </a:extLst>
              </a:tr>
              <a:tr h="10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tym: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odsetkach dochodu rozporządzalnego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64397017"/>
                  </a:ext>
                </a:extLst>
              </a:tr>
              <a:tr h="298683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dochód z pracy najemnej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53,9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80,8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10,5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17,8</a:t>
                      </a:r>
                      <a:endParaRPr lang="pl-PL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7594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8,6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21972"/>
                  </a:ext>
                </a:extLst>
              </a:tr>
              <a:tr h="137969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dochód z gospodarstwa indywidualnego w rolnictwie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3,6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–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69,5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–</a:t>
                      </a:r>
                      <a:endParaRPr lang="pl-PL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7594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–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278443"/>
                  </a:ext>
                </a:extLst>
              </a:tr>
              <a:tr h="298683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dochód z pracy na własny rachunek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9,6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1,8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68,1</a:t>
                      </a:r>
                      <a:endParaRPr lang="pl-PL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7594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1,0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959932"/>
                  </a:ext>
                </a:extLst>
              </a:tr>
              <a:tr h="399912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dochód ze świadczeń z ubezpieczeń społecznych i świadczeń pozostałych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30,8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15,5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17,8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12,9</a:t>
                      </a:r>
                      <a:endParaRPr lang="pl-PL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7594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88,2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276272"/>
                  </a:ext>
                </a:extLst>
              </a:tr>
              <a:tr h="298683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pozostały dochód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1,8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1,0</a:t>
                      </a:r>
                      <a:endParaRPr lang="pl-PL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7594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94" marR="27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496221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F8C1BD24-4A09-4C96-9AFD-62593E91B2B5}"/>
              </a:ext>
            </a:extLst>
          </p:cNvPr>
          <p:cNvSpPr txBox="1"/>
          <p:nvPr/>
        </p:nvSpPr>
        <p:spPr>
          <a:xfrm>
            <a:off x="612694" y="6396158"/>
            <a:ext cx="10401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Główny Urząd Statystyczny, </a:t>
            </a:r>
            <a:r>
              <a:rPr lang="pl-PL" sz="1000" i="1" dirty="0"/>
              <a:t>Sytuacja gospodarstw domowych w świetle wyników badania budżetów gospodarstw domowych</a:t>
            </a:r>
            <a:r>
              <a:rPr lang="pl-PL" sz="1000" dirty="0"/>
              <a:t>, Warszawa 2023.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61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3174AD-7294-4012-8550-1CD52DCE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753502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2800" b="1" dirty="0"/>
              <a:t>Dochody rozporządzalne na jedną osobę w gospodarstwach domowych według grup społeczno-ekonomicznych w latach 2010 - 2022</a:t>
            </a:r>
            <a:endParaRPr lang="pl-PL" sz="28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605042C-8B83-470D-8A62-2BDBF224A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502274"/>
              </p:ext>
            </p:extLst>
          </p:nvPr>
        </p:nvGraphicFramePr>
        <p:xfrm>
          <a:off x="979383" y="1392487"/>
          <a:ext cx="10374417" cy="498944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34352">
                  <a:extLst>
                    <a:ext uri="{9D8B030D-6E8A-4147-A177-3AD203B41FA5}">
                      <a16:colId xmlns:a16="http://schemas.microsoft.com/office/drawing/2014/main" val="3161749404"/>
                    </a:ext>
                  </a:extLst>
                </a:gridCol>
                <a:gridCol w="1554961">
                  <a:extLst>
                    <a:ext uri="{9D8B030D-6E8A-4147-A177-3AD203B41FA5}">
                      <a16:colId xmlns:a16="http://schemas.microsoft.com/office/drawing/2014/main" val="1752064680"/>
                    </a:ext>
                  </a:extLst>
                </a:gridCol>
                <a:gridCol w="1556105">
                  <a:extLst>
                    <a:ext uri="{9D8B030D-6E8A-4147-A177-3AD203B41FA5}">
                      <a16:colId xmlns:a16="http://schemas.microsoft.com/office/drawing/2014/main" val="2984562722"/>
                    </a:ext>
                  </a:extLst>
                </a:gridCol>
                <a:gridCol w="1557250">
                  <a:extLst>
                    <a:ext uri="{9D8B030D-6E8A-4147-A177-3AD203B41FA5}">
                      <a16:colId xmlns:a16="http://schemas.microsoft.com/office/drawing/2014/main" val="4281154629"/>
                    </a:ext>
                  </a:extLst>
                </a:gridCol>
                <a:gridCol w="1556105">
                  <a:extLst>
                    <a:ext uri="{9D8B030D-6E8A-4147-A177-3AD203B41FA5}">
                      <a16:colId xmlns:a16="http://schemas.microsoft.com/office/drawing/2014/main" val="2627818357"/>
                    </a:ext>
                  </a:extLst>
                </a:gridCol>
                <a:gridCol w="1556105">
                  <a:extLst>
                    <a:ext uri="{9D8B030D-6E8A-4147-A177-3AD203B41FA5}">
                      <a16:colId xmlns:a16="http://schemas.microsoft.com/office/drawing/2014/main" val="102981268"/>
                    </a:ext>
                  </a:extLst>
                </a:gridCol>
                <a:gridCol w="1559539">
                  <a:extLst>
                    <a:ext uri="{9D8B030D-6E8A-4147-A177-3AD203B41FA5}">
                      <a16:colId xmlns:a16="http://schemas.microsoft.com/office/drawing/2014/main" val="487306430"/>
                    </a:ext>
                  </a:extLst>
                </a:gridCol>
              </a:tblGrid>
              <a:tr h="8410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Lata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Ogółem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Rolnicy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Ogółem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Pracownicy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Pracujący na własny rachunek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Emeryci i renciści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868373"/>
                  </a:ext>
                </a:extLst>
              </a:tr>
              <a:tr h="2439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dochody realne (2010 = 100)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dochody rolników w relacji do pozostałych grup gospodarstw (%)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058415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56016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402868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978601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013982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108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948651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111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330168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219173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104494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626550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140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812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153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150411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138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157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9115"/>
                  </a:ext>
                </a:extLst>
              </a:tr>
              <a:tr h="24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FB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23662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4B6D2BE-A09B-40AE-8572-5EFDDC0CF071}"/>
              </a:ext>
            </a:extLst>
          </p:cNvPr>
          <p:cNvSpPr txBox="1"/>
          <p:nvPr/>
        </p:nvSpPr>
        <p:spPr>
          <a:xfrm>
            <a:off x="979383" y="6424008"/>
            <a:ext cx="1037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B. Chmielewska, J.S. Zegar, </a:t>
            </a:r>
            <a:r>
              <a:rPr lang="pl-PL" sz="900" i="1" dirty="0"/>
              <a:t>Z czego żyje wieś? Źródła dochodów ludności wiejskiej, ich ewolucja i zróżnicowanie</a:t>
            </a:r>
            <a:r>
              <a:rPr lang="pl-PL" sz="900" dirty="0"/>
              <a:t>, w: </a:t>
            </a:r>
            <a:r>
              <a:rPr lang="pl-PL" sz="900" i="1" dirty="0"/>
              <a:t>Polska wieś 2022. Raport o stanie wsi</a:t>
            </a:r>
            <a:r>
              <a:rPr lang="pl-PL" sz="900" dirty="0"/>
              <a:t>, J. </a:t>
            </a:r>
            <a:r>
              <a:rPr lang="pl-PL" sz="900" dirty="0" err="1"/>
              <a:t>Wilkin</a:t>
            </a:r>
            <a:r>
              <a:rPr lang="pl-PL" sz="900" dirty="0"/>
              <a:t>, A. Hałasiewicz (red.), Wydawnictwo Naukowe Scholar, Warszawa 2022; Główny Urząd Statystyczny, </a:t>
            </a:r>
            <a:r>
              <a:rPr lang="pl-PL" sz="900" i="1" dirty="0"/>
              <a:t>Sytuacja gospodarstw domowych w świetle wyników badania budżetów gospodarstw domowych</a:t>
            </a:r>
            <a:r>
              <a:rPr lang="pl-PL" sz="900" dirty="0"/>
              <a:t>, Warszawa (odpowiednie roczniki). Obliczenia własne.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8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FB6292-C97B-492C-9671-6D98F708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69543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Charakterystyka mieszkań użytkowanych przez gospodarstwa domowe według grup społeczno-ekonomicznych w 2022 r.</a:t>
            </a:r>
            <a:endParaRPr lang="pl-PL" sz="28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98DCE6C-E18D-449A-B846-04DF473378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052251"/>
              </p:ext>
            </p:extLst>
          </p:nvPr>
        </p:nvGraphicFramePr>
        <p:xfrm>
          <a:off x="838201" y="1554944"/>
          <a:ext cx="10515599" cy="4726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5574">
                  <a:extLst>
                    <a:ext uri="{9D8B030D-6E8A-4147-A177-3AD203B41FA5}">
                      <a16:colId xmlns:a16="http://schemas.microsoft.com/office/drawing/2014/main" val="1209022357"/>
                    </a:ext>
                  </a:extLst>
                </a:gridCol>
                <a:gridCol w="1025799">
                  <a:extLst>
                    <a:ext uri="{9D8B030D-6E8A-4147-A177-3AD203B41FA5}">
                      <a16:colId xmlns:a16="http://schemas.microsoft.com/office/drawing/2014/main" val="2692581324"/>
                    </a:ext>
                  </a:extLst>
                </a:gridCol>
                <a:gridCol w="1587435">
                  <a:extLst>
                    <a:ext uri="{9D8B030D-6E8A-4147-A177-3AD203B41FA5}">
                      <a16:colId xmlns:a16="http://schemas.microsoft.com/office/drawing/2014/main" val="4065969062"/>
                    </a:ext>
                  </a:extLst>
                </a:gridCol>
                <a:gridCol w="1311003">
                  <a:extLst>
                    <a:ext uri="{9D8B030D-6E8A-4147-A177-3AD203B41FA5}">
                      <a16:colId xmlns:a16="http://schemas.microsoft.com/office/drawing/2014/main" val="1354363567"/>
                    </a:ext>
                  </a:extLst>
                </a:gridCol>
                <a:gridCol w="1522519">
                  <a:extLst>
                    <a:ext uri="{9D8B030D-6E8A-4147-A177-3AD203B41FA5}">
                      <a16:colId xmlns:a16="http://schemas.microsoft.com/office/drawing/2014/main" val="491823488"/>
                    </a:ext>
                  </a:extLst>
                </a:gridCol>
                <a:gridCol w="1293269">
                  <a:extLst>
                    <a:ext uri="{9D8B030D-6E8A-4147-A177-3AD203B41FA5}">
                      <a16:colId xmlns:a16="http://schemas.microsoft.com/office/drawing/2014/main" val="3911637567"/>
                    </a:ext>
                  </a:extLst>
                </a:gridCol>
              </a:tblGrid>
              <a:tr h="30818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Charakterystyka mieszkań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Gospodarstwa domowe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200086"/>
                  </a:ext>
                </a:extLst>
              </a:tr>
              <a:tr h="3081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Ogółem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tym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02505"/>
                  </a:ext>
                </a:extLst>
              </a:tr>
              <a:tr h="9531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pracowników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rolników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pracujących na własny rachunek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emerytów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i rencistów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368985"/>
                  </a:ext>
                </a:extLst>
              </a:tr>
              <a:tr h="953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Przeciętna powierzchnia użytkowa zajmowana przez gospodarstwo domowe w m</a:t>
                      </a:r>
                      <a:r>
                        <a:rPr lang="pl-PL" sz="18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86,2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87,5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140,2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106,4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74,2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132894"/>
                  </a:ext>
                </a:extLst>
              </a:tr>
              <a:tr h="619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Przeciętna liczba pokoi użytkowanych przez gospodarstwo domowe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306682"/>
                  </a:ext>
                </a:extLst>
              </a:tr>
              <a:tr h="953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Przeciętna powierzchnia użytkowa zajmowana przez gospodarstwo domowe na jedną osobę w m</a:t>
                      </a:r>
                      <a:r>
                        <a:rPr lang="pl-PL" sz="18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29,4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25,8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31,2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30,4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40,5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63585"/>
                  </a:ext>
                </a:extLst>
              </a:tr>
              <a:tr h="630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Przeciętna liczba osób na jeden pokój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55201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B7248A7-5C61-456D-BBEB-0C5C2C3EAFA1}"/>
              </a:ext>
            </a:extLst>
          </p:cNvPr>
          <p:cNvSpPr txBox="1"/>
          <p:nvPr/>
        </p:nvSpPr>
        <p:spPr>
          <a:xfrm>
            <a:off x="864116" y="6437156"/>
            <a:ext cx="10315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Główny Urząd Statystyczny, </a:t>
            </a:r>
            <a:r>
              <a:rPr lang="pl-PL" sz="900" i="1" dirty="0"/>
              <a:t>Sytuacja gospodarstw domowych w świetle wyników badania budżetów gospodarstw domowych</a:t>
            </a:r>
            <a:r>
              <a:rPr lang="pl-PL" sz="900" dirty="0"/>
              <a:t>, Warszawa 2023.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72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A81D7C-106B-4E68-B4A3-A184A594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883468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Wyposażenie mieszkań w urządzenia i instalacje techniczno-sanitarne według grup społeczno-ekonomicznych w 2022 r.</a:t>
            </a:r>
            <a:endParaRPr lang="pl-PL" sz="28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747D107-1E41-4D4D-8100-60F6382AA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949324"/>
              </p:ext>
            </p:extLst>
          </p:nvPr>
        </p:nvGraphicFramePr>
        <p:xfrm>
          <a:off x="838201" y="1619927"/>
          <a:ext cx="10570913" cy="4367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6779">
                  <a:extLst>
                    <a:ext uri="{9D8B030D-6E8A-4147-A177-3AD203B41FA5}">
                      <a16:colId xmlns:a16="http://schemas.microsoft.com/office/drawing/2014/main" val="2984195673"/>
                    </a:ext>
                  </a:extLst>
                </a:gridCol>
                <a:gridCol w="1084646">
                  <a:extLst>
                    <a:ext uri="{9D8B030D-6E8A-4147-A177-3AD203B41FA5}">
                      <a16:colId xmlns:a16="http://schemas.microsoft.com/office/drawing/2014/main" val="3184055184"/>
                    </a:ext>
                  </a:extLst>
                </a:gridCol>
                <a:gridCol w="1698360">
                  <a:extLst>
                    <a:ext uri="{9D8B030D-6E8A-4147-A177-3AD203B41FA5}">
                      <a16:colId xmlns:a16="http://schemas.microsoft.com/office/drawing/2014/main" val="1154542660"/>
                    </a:ext>
                  </a:extLst>
                </a:gridCol>
                <a:gridCol w="1530528">
                  <a:extLst>
                    <a:ext uri="{9D8B030D-6E8A-4147-A177-3AD203B41FA5}">
                      <a16:colId xmlns:a16="http://schemas.microsoft.com/office/drawing/2014/main" val="2895901826"/>
                    </a:ext>
                  </a:extLst>
                </a:gridCol>
                <a:gridCol w="1530528">
                  <a:extLst>
                    <a:ext uri="{9D8B030D-6E8A-4147-A177-3AD203B41FA5}">
                      <a16:colId xmlns:a16="http://schemas.microsoft.com/office/drawing/2014/main" val="2510145247"/>
                    </a:ext>
                  </a:extLst>
                </a:gridCol>
                <a:gridCol w="1300072">
                  <a:extLst>
                    <a:ext uri="{9D8B030D-6E8A-4147-A177-3AD203B41FA5}">
                      <a16:colId xmlns:a16="http://schemas.microsoft.com/office/drawing/2014/main" val="3403337652"/>
                    </a:ext>
                  </a:extLst>
                </a:gridCol>
              </a:tblGrid>
              <a:tr h="30547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Urządzenia i instalacje techniczno-sanitarne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Gospodarstwa domowe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146824"/>
                  </a:ext>
                </a:extLst>
              </a:tr>
              <a:tr h="3054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Ogółem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tym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30199"/>
                  </a:ext>
                </a:extLst>
              </a:tr>
              <a:tr h="9447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pracowników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rolników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pracujących na własny rachunek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emerytów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rencistów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08419"/>
                  </a:ext>
                </a:extLst>
              </a:tr>
              <a:tr h="3054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 gospodarstw domowych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20952"/>
                  </a:ext>
                </a:extLst>
              </a:tr>
              <a:tr h="31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Wodociąg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670695"/>
                  </a:ext>
                </a:extLst>
              </a:tr>
              <a:tr h="31327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tym z sieci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95,3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95,3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96,3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183206"/>
                  </a:ext>
                </a:extLst>
              </a:tr>
              <a:tr h="31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Ustęp spłukiwany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99,9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98,8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63123"/>
                  </a:ext>
                </a:extLst>
              </a:tr>
              <a:tr h="31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Łazienka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98,7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076567"/>
                  </a:ext>
                </a:extLst>
              </a:tr>
              <a:tr h="31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Ciepła woda bieżąca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307145"/>
                  </a:ext>
                </a:extLst>
              </a:tr>
              <a:tr h="31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Gaz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83,8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90,7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75,7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67944"/>
                  </a:ext>
                </a:extLst>
              </a:tr>
              <a:tr h="31327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tym z sieci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57,3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55,6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65,8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634040"/>
                  </a:ext>
                </a:extLst>
              </a:tr>
              <a:tr h="31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Centralne ogrzewanie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86,7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87,1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91,9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899638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BBE6AE9-002E-470C-97E4-A884CDE68BC8}"/>
              </a:ext>
            </a:extLst>
          </p:cNvPr>
          <p:cNvSpPr txBox="1"/>
          <p:nvPr/>
        </p:nvSpPr>
        <p:spPr>
          <a:xfrm>
            <a:off x="864116" y="6437156"/>
            <a:ext cx="10315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Główny Urząd Statystyczny, </a:t>
            </a:r>
            <a:r>
              <a:rPr lang="pl-PL" sz="900" i="1" dirty="0"/>
              <a:t>Sytuacja gospodarstw domowych w świetle wyników badania budżetów gospodarstw domowych</a:t>
            </a:r>
            <a:r>
              <a:rPr lang="pl-PL" sz="900" dirty="0"/>
              <a:t>, Warszawa 2023.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85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94ACAE-8368-41A8-B693-789BEB58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16" y="253745"/>
            <a:ext cx="10515600" cy="660670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2800" b="1" dirty="0"/>
              <a:t>Wyposażenie w niektóre przedmioty trwałego użytkowania gospodarstw domowych według grup społeczno-ekonomicznych w 2022 r.</a:t>
            </a:r>
            <a:endParaRPr lang="pl-PL" sz="28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FA8E7A3-C41E-45DC-AFB6-8074C7AE3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10786"/>
              </p:ext>
            </p:extLst>
          </p:nvPr>
        </p:nvGraphicFramePr>
        <p:xfrm>
          <a:off x="838200" y="1076857"/>
          <a:ext cx="10315623" cy="5148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959">
                  <a:extLst>
                    <a:ext uri="{9D8B030D-6E8A-4147-A177-3AD203B41FA5}">
                      <a16:colId xmlns:a16="http://schemas.microsoft.com/office/drawing/2014/main" val="1890552551"/>
                    </a:ext>
                  </a:extLst>
                </a:gridCol>
                <a:gridCol w="1142653">
                  <a:extLst>
                    <a:ext uri="{9D8B030D-6E8A-4147-A177-3AD203B41FA5}">
                      <a16:colId xmlns:a16="http://schemas.microsoft.com/office/drawing/2014/main" val="954491115"/>
                    </a:ext>
                  </a:extLst>
                </a:gridCol>
                <a:gridCol w="1699331">
                  <a:extLst>
                    <a:ext uri="{9D8B030D-6E8A-4147-A177-3AD203B41FA5}">
                      <a16:colId xmlns:a16="http://schemas.microsoft.com/office/drawing/2014/main" val="3686131745"/>
                    </a:ext>
                  </a:extLst>
                </a:gridCol>
                <a:gridCol w="1618760">
                  <a:extLst>
                    <a:ext uri="{9D8B030D-6E8A-4147-A177-3AD203B41FA5}">
                      <a16:colId xmlns:a16="http://schemas.microsoft.com/office/drawing/2014/main" val="3152746933"/>
                    </a:ext>
                  </a:extLst>
                </a:gridCol>
                <a:gridCol w="1618760">
                  <a:extLst>
                    <a:ext uri="{9D8B030D-6E8A-4147-A177-3AD203B41FA5}">
                      <a16:colId xmlns:a16="http://schemas.microsoft.com/office/drawing/2014/main" val="821929001"/>
                    </a:ext>
                  </a:extLst>
                </a:gridCol>
                <a:gridCol w="1372160">
                  <a:extLst>
                    <a:ext uri="{9D8B030D-6E8A-4147-A177-3AD203B41FA5}">
                      <a16:colId xmlns:a16="http://schemas.microsoft.com/office/drawing/2014/main" val="522856982"/>
                    </a:ext>
                  </a:extLst>
                </a:gridCol>
              </a:tblGrid>
              <a:tr h="29349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Przedmioty trwałego użytkowania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Gospodarstwa domowe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376856"/>
                  </a:ext>
                </a:extLst>
              </a:tr>
              <a:tr h="29349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Ogółem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tym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0827"/>
                  </a:ext>
                </a:extLst>
              </a:tr>
              <a:tr h="78548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pracowników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rolników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pracujących na własny rachunek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emerytów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rencistów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48399"/>
                  </a:ext>
                </a:extLst>
              </a:tr>
              <a:tr h="6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Odbiornik plazmowy lub ciekłokrystaliczny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92,8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91,7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90,7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308629"/>
                  </a:ext>
                </a:extLst>
              </a:tr>
              <a:tr h="367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Komputer osobisty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76,6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89,6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95,9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47,7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333027"/>
                  </a:ext>
                </a:extLst>
              </a:tr>
              <a:tr h="6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Urządzenie z dostępem do 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internetu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98,1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68,5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13871"/>
                  </a:ext>
                </a:extLst>
              </a:tr>
              <a:tr h="367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Telefon komórkowy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96,6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976171"/>
                  </a:ext>
                </a:extLst>
              </a:tr>
              <a:tr h="36776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 tym smartfon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83,7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93,5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92,8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63,3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334271"/>
                  </a:ext>
                </a:extLst>
              </a:tr>
              <a:tr h="367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Pralka automatyczna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93,5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92,5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287042"/>
                  </a:ext>
                </a:extLst>
              </a:tr>
              <a:tr h="367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Kuchenka mikrofalowa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74,7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75,6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08598"/>
                  </a:ext>
                </a:extLst>
              </a:tr>
              <a:tr h="367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Zmywarka do naczyń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52,5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65,6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79,7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29,8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99867"/>
                  </a:ext>
                </a:extLst>
              </a:tr>
              <a:tr h="367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Samochód osobowy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72,8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96,8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506535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A342569-63AB-40C1-BA3F-0DFFE5A38685}"/>
              </a:ext>
            </a:extLst>
          </p:cNvPr>
          <p:cNvSpPr txBox="1"/>
          <p:nvPr/>
        </p:nvSpPr>
        <p:spPr>
          <a:xfrm>
            <a:off x="864116" y="6437156"/>
            <a:ext cx="10315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Główny Urząd Statystyczny, </a:t>
            </a:r>
            <a:r>
              <a:rPr lang="pl-PL" sz="900" i="1" dirty="0"/>
              <a:t>Sytuacja gospodarstw domowych w świetle wyników badania budżetów gospodarstw domowych</a:t>
            </a:r>
            <a:r>
              <a:rPr lang="pl-PL" sz="900" dirty="0"/>
              <a:t>, Warszawa 2023.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77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FDEFFB-2AD8-4A67-B253-D42F2A45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67" y="49498"/>
            <a:ext cx="10515600" cy="734937"/>
          </a:xfrm>
          <a:solidFill>
            <a:srgbClr val="95F52B"/>
          </a:solidFill>
        </p:spPr>
        <p:txBody>
          <a:bodyPr/>
          <a:lstStyle/>
          <a:p>
            <a:r>
              <a:rPr lang="pl-PL" dirty="0"/>
              <a:t>Efekty członkostwa – uwagi końcowe (I)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222119-8FD3-425E-A86F-ED699921F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6210"/>
            <a:ext cx="10515600" cy="579738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Dostęp do znaczących funduszy z WPR i uczestnictwo w JRE zdynamizowały rozwój sektora rolno-żywnościowego i jego ekspansję sektorową: </a:t>
            </a:r>
          </a:p>
          <a:p>
            <a:pPr lvl="1"/>
            <a:r>
              <a:rPr lang="pl-PL" dirty="0"/>
              <a:t>Środki z WPR kierowane do gospodarstw rolnych odegrały istotną rolę w kreacji podaży. </a:t>
            </a:r>
          </a:p>
          <a:p>
            <a:pPr lvl="1"/>
            <a:r>
              <a:rPr lang="pl-PL" dirty="0"/>
              <a:t>O możliwościach wzrostowych w sektorze rolno-żywnościowym od strony popytowej w decydujące znaczenie miał rozwój handlu zagranicznego produktami rolno-spożywczymi (głównie wewnątrzunijny – 450 mln konsumentów na JRE).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Funkcjonowanie rolnictwa w warunkach określanych przez WPR i JRE wywołało szereg pozytywnych skutków dla rolnictwa, konsumentów żywności oraz całej gospodarki, a wśród najważniejszych można wskazać:</a:t>
            </a:r>
          </a:p>
          <a:p>
            <a:pPr lvl="1" algn="just"/>
            <a:r>
              <a:rPr lang="pl-PL" dirty="0"/>
              <a:t>średnio w latach 2020–2023 poziom dochodów realnych w całym </a:t>
            </a:r>
            <a:r>
              <a:rPr lang="pl-PL" b="1" dirty="0"/>
              <a:t>sektorze rolnym </a:t>
            </a:r>
            <a:r>
              <a:rPr lang="pl-PL" dirty="0"/>
              <a:t>w Polsce w stosunku do średniej z lat 2004-2006 wzrósł </a:t>
            </a:r>
            <a:r>
              <a:rPr lang="pl-PL" b="1" dirty="0"/>
              <a:t>o ponad 60% </a:t>
            </a:r>
            <a:r>
              <a:rPr lang="pl-PL" dirty="0"/>
              <a:t>(w tym samym okresie dochody rolników w całej </a:t>
            </a:r>
            <a:r>
              <a:rPr lang="pl-PL" b="1" dirty="0"/>
              <a:t>UE</a:t>
            </a:r>
            <a:r>
              <a:rPr lang="pl-PL" dirty="0"/>
              <a:t> wzrosły o około </a:t>
            </a:r>
            <a:r>
              <a:rPr lang="pl-PL" b="1" dirty="0"/>
              <a:t>16%</a:t>
            </a:r>
            <a:r>
              <a:rPr lang="pl-PL" dirty="0"/>
              <a:t>),</a:t>
            </a:r>
          </a:p>
          <a:p>
            <a:pPr lvl="1" algn="just"/>
            <a:r>
              <a:rPr lang="pl-PL" dirty="0"/>
              <a:t>w tym samym okresie dochody w polskim rolnictwie przeliczeniu </a:t>
            </a:r>
            <a:r>
              <a:rPr lang="pl-PL" b="1" dirty="0"/>
              <a:t>na jednego pełnozatrudnionego członka rodziny (FWU) </a:t>
            </a:r>
            <a:r>
              <a:rPr lang="pl-PL" dirty="0"/>
              <a:t>wzrosły o </a:t>
            </a:r>
            <a:r>
              <a:rPr lang="pl-PL" b="1" dirty="0"/>
              <a:t>177%</a:t>
            </a:r>
            <a:r>
              <a:rPr lang="pl-PL" dirty="0"/>
              <a:t> (w rolnictwie UE – średnio o </a:t>
            </a:r>
            <a:r>
              <a:rPr lang="pl-PL" b="1" dirty="0"/>
              <a:t>108%</a:t>
            </a:r>
            <a:r>
              <a:rPr lang="pl-PL" dirty="0"/>
              <a:t>),</a:t>
            </a:r>
          </a:p>
          <a:p>
            <a:pPr lvl="1" algn="just"/>
            <a:r>
              <a:rPr lang="pl-PL" dirty="0"/>
              <a:t>na wzrost dochodów na 1 FWU w największym stopniu miały wpływ udzielone dotacje z tytułu WPR (ich udział w dochodzie kształtował się na poziomie około 50%) oraz zmniejszenie zatrudnienia w rolnictwie, </a:t>
            </a:r>
          </a:p>
          <a:p>
            <a:pPr lvl="1" algn="just"/>
            <a:r>
              <a:rPr lang="pl-PL" dirty="0"/>
              <a:t>niepokoi jednak niewielka rola wzrostu wartości dodanej brutto w przyroście dochodów rolników,</a:t>
            </a:r>
          </a:p>
          <a:p>
            <a:pPr lvl="2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57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558A15-B609-4C01-B56B-62A1A8F3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869543"/>
          </a:xfrm>
          <a:solidFill>
            <a:srgbClr val="95F52B"/>
          </a:solidFill>
        </p:spPr>
        <p:txBody>
          <a:bodyPr/>
          <a:lstStyle/>
          <a:p>
            <a:r>
              <a:rPr lang="pl-PL" dirty="0"/>
              <a:t>Efekty członkostwa – uwagi końcowe (II)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D1ECA4-FCE1-4AF5-A13E-6196D575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672"/>
            <a:ext cx="10515600" cy="4942291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nastąpiła </a:t>
            </a:r>
            <a:r>
              <a:rPr lang="pl-PL" b="1" dirty="0"/>
              <a:t>poprawa struktury obszarowej </a:t>
            </a:r>
            <a:r>
              <a:rPr lang="pl-PL" dirty="0"/>
              <a:t>gospodarstw rolnych i struktury użytkowania ziemi, mimo że ogólne </a:t>
            </a:r>
            <a:r>
              <a:rPr lang="pl-PL" b="1" dirty="0"/>
              <a:t>tempo przemian </a:t>
            </a:r>
            <a:r>
              <a:rPr lang="pl-PL" dirty="0"/>
              <a:t>strukturalnych w rolnictwie polskim jest stosunkowo </a:t>
            </a:r>
            <a:r>
              <a:rPr lang="pl-PL" b="1" dirty="0"/>
              <a:t>powolne</a:t>
            </a:r>
            <a:r>
              <a:rPr lang="pl-PL" dirty="0"/>
              <a:t>,</a:t>
            </a:r>
          </a:p>
          <a:p>
            <a:r>
              <a:rPr lang="pl-PL" dirty="0"/>
              <a:t>wystąpił </a:t>
            </a:r>
            <a:r>
              <a:rPr lang="pl-PL" b="1" dirty="0"/>
              <a:t>skokowy przyrost nakładów inwestycyjnych </a:t>
            </a:r>
            <a:r>
              <a:rPr lang="pl-PL" dirty="0"/>
              <a:t>w rolnictwie (środki UE odpowiadają za około 45% inwestycji),</a:t>
            </a:r>
          </a:p>
          <a:p>
            <a:r>
              <a:rPr lang="pl-PL" b="1" dirty="0"/>
              <a:t>dochód rozporządzalny </a:t>
            </a:r>
            <a:r>
              <a:rPr lang="pl-PL" dirty="0"/>
              <a:t>gospodarstw domowych rolników </a:t>
            </a:r>
            <a:r>
              <a:rPr lang="pl-PL" b="1" dirty="0"/>
              <a:t>ulegał</a:t>
            </a:r>
            <a:r>
              <a:rPr lang="pl-PL" dirty="0"/>
              <a:t> w okresie po akcesji systematycznej </a:t>
            </a:r>
            <a:r>
              <a:rPr lang="pl-PL" b="1" dirty="0"/>
              <a:t>poprawie</a:t>
            </a:r>
            <a:r>
              <a:rPr lang="pl-PL" dirty="0"/>
              <a:t> względem gospodarstw domowych pozostałych grup społeczno-ekonomicznych i jest </a:t>
            </a:r>
            <a:r>
              <a:rPr lang="pl-PL" b="1" dirty="0"/>
              <a:t>podobny</a:t>
            </a:r>
            <a:r>
              <a:rPr lang="pl-PL" dirty="0"/>
              <a:t> </a:t>
            </a:r>
            <a:r>
              <a:rPr lang="pl-PL" b="1" dirty="0"/>
              <a:t>do </a:t>
            </a:r>
            <a:r>
              <a:rPr lang="pl-PL" dirty="0"/>
              <a:t>uzyskiwanego w wszystkich </a:t>
            </a:r>
            <a:r>
              <a:rPr lang="pl-PL" b="1" dirty="0"/>
              <a:t>gospodarstw domowych w kraju</a:t>
            </a:r>
            <a:r>
              <a:rPr lang="pl-PL" dirty="0"/>
              <a:t>,</a:t>
            </a:r>
          </a:p>
          <a:p>
            <a:r>
              <a:rPr lang="pl-PL" dirty="0"/>
              <a:t>relatywnie </a:t>
            </a:r>
            <a:r>
              <a:rPr lang="pl-PL" b="1" dirty="0"/>
              <a:t>dobra</a:t>
            </a:r>
            <a:r>
              <a:rPr lang="pl-PL" dirty="0"/>
              <a:t> sytuacja dochodowa gospodarstw domowych rolników znajduje odzwierciedlenie w </a:t>
            </a:r>
            <a:r>
              <a:rPr lang="pl-PL" b="1" dirty="0"/>
              <a:t>sytuacji mieszkaniowej </a:t>
            </a:r>
            <a:r>
              <a:rPr lang="pl-PL" dirty="0"/>
              <a:t>rodzin rolniczych i ich wyposażeniu w przedmioty trwałego użytkowania, które nie odbiega od sytuacji w gospodarstwach domowych pracowników,</a:t>
            </a:r>
          </a:p>
          <a:p>
            <a:r>
              <a:rPr lang="pl-PL" dirty="0"/>
              <a:t>gospodarstwa domowe rolników osiągnęły </a:t>
            </a:r>
            <a:r>
              <a:rPr lang="pl-PL" b="1" dirty="0"/>
              <a:t>podobny standard życia </a:t>
            </a:r>
            <a:r>
              <a:rPr lang="pl-PL" dirty="0"/>
              <a:t>względem pozostałych grup gospodarstw domowych. W porównaniu do sytuacji sprzed akcesji jest to duży awans nie tylko materialny, lecz także cywilizacyjny.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37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A39575-29FF-4F17-B118-2D25E16D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76300"/>
          </a:xfrm>
          <a:solidFill>
            <a:srgbClr val="95F52B"/>
          </a:solidFill>
        </p:spPr>
        <p:txBody>
          <a:bodyPr/>
          <a:lstStyle/>
          <a:p>
            <a:r>
              <a:rPr lang="pl-PL" dirty="0"/>
              <a:t>Efekty członkostwa – uwagi końcowe </a:t>
            </a:r>
            <a:r>
              <a:rPr lang="pl-PL"/>
              <a:t>(</a:t>
            </a:r>
            <a:r>
              <a:rPr lang="pl-PL" smtClean="0"/>
              <a:t>III)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9A3D95-5C32-4C58-BCDD-C6C2A2FD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777"/>
            <a:ext cx="10515600" cy="4529186"/>
          </a:xfrm>
        </p:spPr>
        <p:txBody>
          <a:bodyPr>
            <a:normAutofit/>
          </a:bodyPr>
          <a:lstStyle/>
          <a:p>
            <a:r>
              <a:rPr lang="pl-PL" b="1" dirty="0"/>
              <a:t>handel zagraniczny </a:t>
            </a:r>
            <a:r>
              <a:rPr lang="pl-PL" dirty="0"/>
              <a:t>produktami rolno-spożywczymi (</a:t>
            </a:r>
            <a:r>
              <a:rPr lang="pl-PL" i="1" dirty="0"/>
              <a:t>eksportowane jest około </a:t>
            </a:r>
            <a:r>
              <a:rPr lang="pl-PL" b="1" i="1" dirty="0"/>
              <a:t>45% produkcji sektora rolno-żywnościowego</a:t>
            </a:r>
            <a:r>
              <a:rPr lang="pl-PL" dirty="0"/>
              <a:t>) odegrał istotną rolę w wyminie handlowej z zagranicą i ma znaczący pozytywny udział w bilansie handlowym i bilansie płatniczym kraju,</a:t>
            </a:r>
          </a:p>
          <a:p>
            <a:r>
              <a:rPr lang="pl-PL" dirty="0"/>
              <a:t>wzrost produkcji rolnej w okresie po akcesji miał istotny wpływ na wysoki </a:t>
            </a:r>
            <a:r>
              <a:rPr lang="pl-PL" b="1" dirty="0"/>
              <a:t>poziom samowystarczalności </a:t>
            </a:r>
            <a:r>
              <a:rPr lang="pl-PL" dirty="0"/>
              <a:t>w produkcji żywności oraz na poziom bezpieczeństwa żywnościowego,</a:t>
            </a:r>
          </a:p>
          <a:p>
            <a:r>
              <a:rPr lang="pl-PL" dirty="0"/>
              <a:t>wymiana handlowa z zagranicą (w tym </a:t>
            </a:r>
            <a:r>
              <a:rPr lang="pl-PL" b="1" dirty="0"/>
              <a:t>wewnątrzgałęziowa na JRE</a:t>
            </a:r>
            <a:r>
              <a:rPr lang="pl-PL" dirty="0"/>
              <a:t>) przyczyniła się do zbudowania szerokiej i wysokiej jakości oferty artykułów żywnościowych na rynku krajowym.</a:t>
            </a:r>
          </a:p>
        </p:txBody>
      </p:sp>
    </p:spTree>
    <p:extLst>
      <p:ext uri="{BB962C8B-B14F-4D97-AF65-F5344CB8AC3E}">
        <p14:creationId xmlns:p14="http://schemas.microsoft.com/office/powerpoint/2010/main" val="36809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D4321-BFD2-43AB-8C97-F94B40CD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66A598-A9F9-44C7-A1B4-F8FF7B704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800" dirty="0">
                <a:solidFill>
                  <a:srgbClr val="002060"/>
                </a:solidFill>
              </a:rPr>
              <a:t>III. Wyzwania</a:t>
            </a:r>
          </a:p>
          <a:p>
            <a:pPr marL="0" indent="0" algn="ctr">
              <a:buNone/>
            </a:pPr>
            <a:r>
              <a:rPr lang="pl-PL" sz="4800" i="1" dirty="0">
                <a:solidFill>
                  <a:srgbClr val="002060"/>
                </a:solidFill>
              </a:rPr>
              <a:t>1. Globalne</a:t>
            </a:r>
          </a:p>
        </p:txBody>
      </p:sp>
    </p:spTree>
    <p:extLst>
      <p:ext uri="{BB962C8B-B14F-4D97-AF65-F5344CB8AC3E}">
        <p14:creationId xmlns:p14="http://schemas.microsoft.com/office/powerpoint/2010/main" val="2990963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22C9DE-9972-4F60-8447-077D7B26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676"/>
            <a:ext cx="10021267" cy="1325563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dirty="0"/>
              <a:t>Uwarunkowania popytowe (wzrost popytu globalnego)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352B0-D405-4DF9-AE67-055E53B8C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49" y="1561763"/>
            <a:ext cx="9937718" cy="4996833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+mj-lt"/>
              </a:rPr>
              <a:t>Według prognoz FAO, wraz ze wzrostem dochodów ludności oraz zmianą we wzorcach konsumpcji żywności, </a:t>
            </a:r>
            <a:r>
              <a:rPr lang="pl-PL" b="1" dirty="0">
                <a:latin typeface="+mj-lt"/>
              </a:rPr>
              <a:t>popyt na żywność wzrośnie o 70%</a:t>
            </a:r>
            <a:r>
              <a:rPr lang="pl-PL" dirty="0">
                <a:latin typeface="+mj-lt"/>
              </a:rPr>
              <a:t> do 2050 roku.</a:t>
            </a:r>
          </a:p>
          <a:p>
            <a:r>
              <a:rPr lang="pl-PL" dirty="0">
                <a:latin typeface="+mj-lt"/>
              </a:rPr>
              <a:t>Bank Światowy prognozuje, że </a:t>
            </a:r>
            <a:r>
              <a:rPr lang="pl-PL" b="1" dirty="0">
                <a:latin typeface="+mj-lt"/>
              </a:rPr>
              <a:t>popyt na mięso i przetwory mięsne wzrośnie o 85% </a:t>
            </a:r>
            <a:r>
              <a:rPr lang="pl-PL" dirty="0">
                <a:latin typeface="+mj-lt"/>
              </a:rPr>
              <a:t>do 2030 roku.</a:t>
            </a:r>
          </a:p>
          <a:p>
            <a:r>
              <a:rPr lang="pl-PL" dirty="0">
                <a:latin typeface="+mj-lt"/>
              </a:rPr>
              <a:t>Ograniczenie popytu na żywność z powodu stabilizacji liczby ludności może wystąpić za około 50 lat.</a:t>
            </a:r>
          </a:p>
          <a:p>
            <a:r>
              <a:rPr lang="pl-PL" dirty="0">
                <a:latin typeface="+mj-lt"/>
              </a:rPr>
              <a:t>Z wielu powodów, od zdrowotnych po etyczne, zrozumiałe są postulaty i apele dotyczące ograniczenia spożycia mięsa, ale przestrzeń na to ograniczenie ma miejsce tam, gdzie ta konsumpcja jest wysoka.</a:t>
            </a:r>
          </a:p>
          <a:p>
            <a:r>
              <a:rPr lang="pl-PL" dirty="0">
                <a:latin typeface="+mj-lt"/>
              </a:rPr>
              <a:t>Nie ma podstaw moralnych, ekonomiczno-społecznych i politycznych, by  formułować oczekiwania wobec mieszkańców tych regionów gdzie konsumpcja produktów pochodzenia zwierzęcego jest niska, że mają pozostać przy dzisiejszym poziomie i strukturze konsumpcji żywności.</a:t>
            </a:r>
          </a:p>
          <a:p>
            <a:endParaRPr lang="pl-PL" dirty="0"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949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309292-4F68-4D5A-9396-3AF3D59E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1106266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>Opinie o członkostwie Polski w UE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9C8317F-AD16-4172-BDE6-E5567326383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98360" y="1882074"/>
          <a:ext cx="10515599" cy="3455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4870">
                  <a:extLst>
                    <a:ext uri="{9D8B030D-6E8A-4147-A177-3AD203B41FA5}">
                      <a16:colId xmlns:a16="http://schemas.microsoft.com/office/drawing/2014/main" val="3759799427"/>
                    </a:ext>
                  </a:extLst>
                </a:gridCol>
                <a:gridCol w="892023">
                  <a:extLst>
                    <a:ext uri="{9D8B030D-6E8A-4147-A177-3AD203B41FA5}">
                      <a16:colId xmlns:a16="http://schemas.microsoft.com/office/drawing/2014/main" val="4001454066"/>
                    </a:ext>
                  </a:extLst>
                </a:gridCol>
                <a:gridCol w="892023">
                  <a:extLst>
                    <a:ext uri="{9D8B030D-6E8A-4147-A177-3AD203B41FA5}">
                      <a16:colId xmlns:a16="http://schemas.microsoft.com/office/drawing/2014/main" val="4203290826"/>
                    </a:ext>
                  </a:extLst>
                </a:gridCol>
                <a:gridCol w="892023">
                  <a:extLst>
                    <a:ext uri="{9D8B030D-6E8A-4147-A177-3AD203B41FA5}">
                      <a16:colId xmlns:a16="http://schemas.microsoft.com/office/drawing/2014/main" val="3116827991"/>
                    </a:ext>
                  </a:extLst>
                </a:gridCol>
                <a:gridCol w="890976">
                  <a:extLst>
                    <a:ext uri="{9D8B030D-6E8A-4147-A177-3AD203B41FA5}">
                      <a16:colId xmlns:a16="http://schemas.microsoft.com/office/drawing/2014/main" val="4238181275"/>
                    </a:ext>
                  </a:extLst>
                </a:gridCol>
                <a:gridCol w="892023">
                  <a:extLst>
                    <a:ext uri="{9D8B030D-6E8A-4147-A177-3AD203B41FA5}">
                      <a16:colId xmlns:a16="http://schemas.microsoft.com/office/drawing/2014/main" val="1221044004"/>
                    </a:ext>
                  </a:extLst>
                </a:gridCol>
                <a:gridCol w="892023">
                  <a:extLst>
                    <a:ext uri="{9D8B030D-6E8A-4147-A177-3AD203B41FA5}">
                      <a16:colId xmlns:a16="http://schemas.microsoft.com/office/drawing/2014/main" val="2556823790"/>
                    </a:ext>
                  </a:extLst>
                </a:gridCol>
                <a:gridCol w="1039819">
                  <a:extLst>
                    <a:ext uri="{9D8B030D-6E8A-4147-A177-3AD203B41FA5}">
                      <a16:colId xmlns:a16="http://schemas.microsoft.com/office/drawing/2014/main" val="197474522"/>
                    </a:ext>
                  </a:extLst>
                </a:gridCol>
                <a:gridCol w="1039819">
                  <a:extLst>
                    <a:ext uri="{9D8B030D-6E8A-4147-A177-3AD203B41FA5}">
                      <a16:colId xmlns:a16="http://schemas.microsoft.com/office/drawing/2014/main" val="3561804650"/>
                    </a:ext>
                  </a:extLst>
                </a:gridCol>
              </a:tblGrid>
              <a:tr h="39095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Grupy </a:t>
                      </a:r>
                      <a:r>
                        <a:rPr lang="pl-PL" sz="20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społeczno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- zawodowe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Czy osobiście popiera Pan/i członkostwo Polski w Unii Europejskiej ? 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80484"/>
                  </a:ext>
                </a:extLst>
              </a:tr>
              <a:tr h="3909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Popieram (%)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Jestem przeciw (%)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752042"/>
                  </a:ext>
                </a:extLst>
              </a:tr>
              <a:tr h="7999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2003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2003 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684479"/>
                  </a:ext>
                </a:extLst>
              </a:tr>
              <a:tr h="390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Ogółem 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81,0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91,0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85,0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30,0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5,0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535596"/>
                  </a:ext>
                </a:extLst>
              </a:tr>
              <a:tr h="701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Mieszkańcy największych miast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90,0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6,0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4,0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8,0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988143"/>
                  </a:ext>
                </a:extLst>
              </a:tr>
              <a:tr h="390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Mieszkańcy wsi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4,0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141535"/>
                  </a:ext>
                </a:extLst>
              </a:tr>
              <a:tr h="390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Rolnicy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7,0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5,0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F5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37655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611F07E-8DA8-49FF-ABCD-DCEB55D60E99}"/>
              </a:ext>
            </a:extLst>
          </p:cNvPr>
          <p:cNvSpPr txBox="1"/>
          <p:nvPr/>
        </p:nvSpPr>
        <p:spPr>
          <a:xfrm>
            <a:off x="838201" y="5653498"/>
            <a:ext cx="1047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CBOS Komunikat BS/182/2003, 31/2016, 59/2019, 55/2023 (za B. Fedyszak-Radziejowska, Polska wieś 2024, Wyd. Scholar i FDPA)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4784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58118B-CF05-4389-AF85-2273C61F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72" y="59140"/>
            <a:ext cx="9441064" cy="1122298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dirty="0"/>
              <a:t>Liczba i udział osób niedożywionych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FCFF178-16EF-4269-9F2E-B7D28875B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862" y="1181438"/>
            <a:ext cx="9408573" cy="477025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955262D-DDCC-4BDD-8D24-1C208FF5E9A3}"/>
              </a:ext>
            </a:extLst>
          </p:cNvPr>
          <p:cNvSpPr txBox="1"/>
          <p:nvPr/>
        </p:nvSpPr>
        <p:spPr>
          <a:xfrm>
            <a:off x="2152650" y="6052842"/>
            <a:ext cx="8116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The </a:t>
            </a:r>
            <a:r>
              <a:rPr lang="pl-PL" sz="1000" dirty="0" err="1"/>
              <a:t>state</a:t>
            </a:r>
            <a:r>
              <a:rPr lang="pl-PL" sz="1000" dirty="0"/>
              <a:t> of food </a:t>
            </a:r>
            <a:r>
              <a:rPr lang="pl-PL" sz="1000" dirty="0" err="1"/>
              <a:t>security</a:t>
            </a:r>
            <a:r>
              <a:rPr lang="pl-PL" sz="1000" dirty="0"/>
              <a:t> and </a:t>
            </a:r>
            <a:r>
              <a:rPr lang="pl-PL" sz="1000" dirty="0" err="1"/>
              <a:t>nutrition</a:t>
            </a:r>
            <a:r>
              <a:rPr lang="pl-PL" sz="1000" dirty="0"/>
              <a:t> in the </a:t>
            </a:r>
            <a:r>
              <a:rPr lang="pl-PL" sz="1000" dirty="0" err="1"/>
              <a:t>word</a:t>
            </a:r>
            <a:r>
              <a:rPr lang="pl-PL" sz="1000" dirty="0"/>
              <a:t>. </a:t>
            </a:r>
            <a:r>
              <a:rPr lang="en-US" sz="1000" dirty="0"/>
              <a:t>Food and Agriculture Organization of the United Nations International Fund for Agricultural Development | United Nations Children’s Fund United Nations World Food </a:t>
            </a:r>
            <a:r>
              <a:rPr lang="en-US" sz="1000" dirty="0" err="1"/>
              <a:t>Programme</a:t>
            </a:r>
            <a:r>
              <a:rPr lang="en-US" sz="1000" dirty="0"/>
              <a:t> | World Health Organization Rome, 2022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4238874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72888F-49E6-46D8-9C25-BDE46CBC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447" y="115730"/>
            <a:ext cx="9390007" cy="948743"/>
          </a:xfrm>
          <a:solidFill>
            <a:srgbClr val="83FA32"/>
          </a:solidFill>
        </p:spPr>
        <p:txBody>
          <a:bodyPr/>
          <a:lstStyle/>
          <a:p>
            <a:pPr algn="ctr"/>
            <a:r>
              <a:rPr lang="pl-PL" sz="2800" dirty="0"/>
              <a:t>Zmiany w spożyciu mięsa na świecie w latach </a:t>
            </a:r>
            <a:br>
              <a:rPr lang="pl-PL" sz="2800" dirty="0"/>
            </a:br>
            <a:r>
              <a:rPr lang="pl-PL" sz="2800" dirty="0"/>
              <a:t>1961-2018 – w kilogramach na mieszkańca rocznie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62DE5AE-4F42-4FF8-923E-7A42B8AE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020" y="1468705"/>
            <a:ext cx="9125434" cy="470825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8C9222E-29CA-4FCD-A52C-A168D9E4A26D}"/>
              </a:ext>
            </a:extLst>
          </p:cNvPr>
          <p:cNvSpPr txBox="1"/>
          <p:nvPr/>
        </p:nvSpPr>
        <p:spPr>
          <a:xfrm>
            <a:off x="1541020" y="6432449"/>
            <a:ext cx="7740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000" b="1" dirty="0">
                <a:latin typeface="+mj-lt"/>
                <a:cs typeface="Times New Roman" panose="02020603050405020304" pitchFamily="18" charset="0"/>
              </a:rPr>
              <a:t>Źródło: </a:t>
            </a:r>
            <a:r>
              <a:rPr lang="pl-PL" sz="1000" b="1" dirty="0">
                <a:latin typeface="+mj-lt"/>
              </a:rPr>
              <a:t>Kwasek M., Kowalczyk S., Krzyżanowski J. </a:t>
            </a:r>
            <a:r>
              <a:rPr lang="pl-PL" altLang="en-US" sz="1000" b="1" dirty="0">
                <a:latin typeface="+mj-lt"/>
              </a:rPr>
              <a:t>Bezpieczeństwo żywnościowe i systemy rolnicze, materiał </a:t>
            </a:r>
            <a:r>
              <a:rPr lang="pl-PL" altLang="en-US" sz="1000" b="1" dirty="0" err="1">
                <a:latin typeface="+mj-lt"/>
              </a:rPr>
              <a:t>IERiGZ</a:t>
            </a:r>
            <a:r>
              <a:rPr lang="pl-PL" altLang="en-US" sz="1000" b="1" dirty="0">
                <a:latin typeface="+mj-lt"/>
              </a:rPr>
              <a:t>-PIB, Warszawa 2021.</a:t>
            </a:r>
            <a:endParaRPr lang="pl-P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69223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71BB4-ABA3-480C-A0EC-12593B48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104" y="18256"/>
            <a:ext cx="8986206" cy="1013480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altLang="pl-PL" sz="3200" b="1" dirty="0"/>
              <a:t>Spożycie białka w Chinach – w gramach na mieszkańca dziennie w latach 1961– 2018</a:t>
            </a:r>
            <a:endParaRPr lang="pl-PL" sz="32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86C229F-504E-469E-AB3A-A93C23AB6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898" y="1375647"/>
            <a:ext cx="7594205" cy="477704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D04674-14F6-4115-94B2-8F902DB56FBB}"/>
              </a:ext>
            </a:extLst>
          </p:cNvPr>
          <p:cNvSpPr txBox="1"/>
          <p:nvPr/>
        </p:nvSpPr>
        <p:spPr>
          <a:xfrm>
            <a:off x="2254812" y="6465537"/>
            <a:ext cx="7740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000" b="1" dirty="0">
                <a:latin typeface="+mj-lt"/>
                <a:cs typeface="Times New Roman" panose="02020603050405020304" pitchFamily="18" charset="0"/>
              </a:rPr>
              <a:t>Źródło: </a:t>
            </a:r>
            <a:r>
              <a:rPr lang="pl-PL" sz="1000" b="1" dirty="0">
                <a:latin typeface="+mj-lt"/>
              </a:rPr>
              <a:t>Kwasek M., Kowalczyk S., Krzyżanowski J. </a:t>
            </a:r>
            <a:r>
              <a:rPr lang="pl-PL" altLang="en-US" sz="1000" b="1" dirty="0">
                <a:latin typeface="+mj-lt"/>
              </a:rPr>
              <a:t>Bezpieczeństwo żywnościowe i systemy rolnicze, materiał </a:t>
            </a:r>
            <a:r>
              <a:rPr lang="pl-PL" altLang="en-US" sz="1000" b="1" dirty="0" err="1">
                <a:latin typeface="+mj-lt"/>
              </a:rPr>
              <a:t>IERiGZ</a:t>
            </a:r>
            <a:r>
              <a:rPr lang="pl-PL" altLang="en-US" sz="1000" b="1" dirty="0">
                <a:latin typeface="+mj-lt"/>
              </a:rPr>
              <a:t>-PIB, Warszawa 2021.</a:t>
            </a:r>
            <a:endParaRPr lang="pl-P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0012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3D0B8E-6180-4E22-B700-5EA1509B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41" y="365127"/>
            <a:ext cx="9821677" cy="1091440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Uwarunkowania podażowe - zasoby ziemi rolniczej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86AB97-C382-484C-A636-8CC275DBC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Obszar użytków rolnych – 4 744 mln ha, </a:t>
            </a:r>
          </a:p>
          <a:p>
            <a:pPr marL="0" indent="0">
              <a:buNone/>
            </a:pPr>
            <a:r>
              <a:rPr lang="pl-PL" dirty="0"/>
              <a:t>z czego około:</a:t>
            </a:r>
          </a:p>
          <a:p>
            <a:pPr lvl="1"/>
            <a:r>
              <a:rPr lang="pl-PL" dirty="0"/>
              <a:t>30% stanowią grunty orne i plantacje trwałe, </a:t>
            </a:r>
          </a:p>
          <a:p>
            <a:pPr lvl="1"/>
            <a:r>
              <a:rPr lang="pl-PL" dirty="0"/>
              <a:t>70% użytki zielone.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UR na Świecie per capita</a:t>
            </a:r>
          </a:p>
          <a:p>
            <a:pPr marL="0" indent="0">
              <a:buNone/>
            </a:pPr>
            <a:r>
              <a:rPr lang="pl-PL" dirty="0"/>
              <a:t>1950 r. – 0,5 ha</a:t>
            </a:r>
          </a:p>
          <a:p>
            <a:pPr marL="0" indent="0">
              <a:buNone/>
            </a:pPr>
            <a:r>
              <a:rPr lang="pl-PL" dirty="0"/>
              <a:t>2000 r. – 0,3 ha</a:t>
            </a:r>
          </a:p>
          <a:p>
            <a:pPr marL="0" indent="0">
              <a:buNone/>
            </a:pPr>
            <a:r>
              <a:rPr lang="pl-PL" dirty="0"/>
              <a:t>2050 r. – 0,2 ha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04685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BE88DC-9317-4BF5-BB72-008040EC47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5F52B"/>
          </a:solidFill>
        </p:spPr>
        <p:txBody>
          <a:bodyPr/>
          <a:lstStyle/>
          <a:p>
            <a:pPr algn="ctr"/>
            <a:r>
              <a:rPr lang="pl-PL" dirty="0"/>
              <a:t>Ilość osób „żywiona” przez jednego rolnika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3D0E53F-5E2F-4A05-B921-D32F1AA9A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901" y="1825625"/>
            <a:ext cx="7760198" cy="435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AD6A975-0334-4424-A530-C24F882973B4}"/>
              </a:ext>
            </a:extLst>
          </p:cNvPr>
          <p:cNvSpPr txBox="1"/>
          <p:nvPr/>
        </p:nvSpPr>
        <p:spPr>
          <a:xfrm>
            <a:off x="2256329" y="6481721"/>
            <a:ext cx="776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Za </a:t>
            </a:r>
            <a:r>
              <a:rPr lang="pl-PL" sz="1000" dirty="0" err="1"/>
              <a:t>Krasowicz</a:t>
            </a:r>
            <a:r>
              <a:rPr lang="pl-PL" sz="1000" dirty="0"/>
              <a:t> S., Matyka M. http://blog.agcocorp.com/2015/06/the-role-of-precision-farming-in-meeting-the-2050-food-challenge/ </a:t>
            </a:r>
          </a:p>
        </p:txBody>
      </p:sp>
    </p:spTree>
    <p:extLst>
      <p:ext uri="{BB962C8B-B14F-4D97-AF65-F5344CB8AC3E}">
        <p14:creationId xmlns:p14="http://schemas.microsoft.com/office/powerpoint/2010/main" val="22361402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28044E-0253-4175-B547-6BBEE75B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124793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r>
              <a:rPr lang="pl-PL" dirty="0"/>
              <a:t>Co to za budynek? Jakie jest jego przeznaczenie???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5F5AE06-16EB-4CF9-BDC9-417A855E9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31" y="1460613"/>
            <a:ext cx="7886700" cy="4677196"/>
          </a:xfrm>
        </p:spPr>
      </p:pic>
    </p:spTree>
    <p:extLst>
      <p:ext uri="{BB962C8B-B14F-4D97-AF65-F5344CB8AC3E}">
        <p14:creationId xmlns:p14="http://schemas.microsoft.com/office/powerpoint/2010/main" val="4996956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3E0C7F-3DA8-4B66-9EFB-152E2899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8320"/>
            <a:ext cx="7886700" cy="763713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sz="3600" dirty="0"/>
              <a:t>Obiekt funkcjonujący od 2018 roku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0DF559D-36CC-4D08-92E8-8F64806B3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1" y="1019596"/>
            <a:ext cx="7886700" cy="538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42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3765FE-5EBB-4E2D-B589-022B9EFD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831" y="1"/>
            <a:ext cx="8962029" cy="517429"/>
          </a:xfrm>
          <a:solidFill>
            <a:srgbClr val="95F52B"/>
          </a:solidFill>
        </p:spPr>
        <p:txBody>
          <a:bodyPr>
            <a:noAutofit/>
          </a:bodyPr>
          <a:lstStyle/>
          <a:p>
            <a:r>
              <a:rPr lang="pl-PL" sz="2800" dirty="0"/>
              <a:t>Wpływ globalnego ocieplenia na warunki dla produkcji rolnej</a:t>
            </a:r>
          </a:p>
        </p:txBody>
      </p:sp>
      <p:pic>
        <p:nvPicPr>
          <p:cNvPr id="4" name="Symbol zastępczy zawartości 3" descr="ilustracja przedstawia cztery mapy świata z naniesionymi wartościami wskaźnika susz">
            <a:extLst>
              <a:ext uri="{FF2B5EF4-FFF2-40B4-BE49-F238E27FC236}">
                <a16:creationId xmlns:a16="http://schemas.microsoft.com/office/drawing/2014/main" id="{79D6E263-0D6C-4BBA-BE2A-F1C57658DD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5" y="664192"/>
            <a:ext cx="3298209" cy="6082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A46E517-2F6C-4EAE-BF50-9D8085C6FBF0}"/>
              </a:ext>
            </a:extLst>
          </p:cNvPr>
          <p:cNvSpPr txBox="1"/>
          <p:nvPr/>
        </p:nvSpPr>
        <p:spPr>
          <a:xfrm>
            <a:off x="6127845" y="782472"/>
            <a:ext cx="37167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Mapy przedstawiają potencjalne zagrożenie suszami w przyszłości oszacowane na podstawie aktualnych projekcji przyszłych emisji gazów cieplarnianych. </a:t>
            </a:r>
          </a:p>
          <a:p>
            <a:r>
              <a:rPr lang="pl-PL" dirty="0"/>
              <a:t>Nie należy ich traktować jako prognoz, między innymi dlatego, że rzeczywiste koncentracje gazów cieplarnianych będą zależeć od podejmowanych przez ludzkość decyzji. </a:t>
            </a:r>
          </a:p>
          <a:p>
            <a:r>
              <a:rPr lang="pl-PL" dirty="0"/>
              <a:t>Wykreślony na mapach wskaźnik Palmera jest dodatni dla warunków szczególnie wilgotnych a ujemny dla szczególnie suchych dla danego obszaru. Wartości poniżej -4 oznaczają skrajną suszę.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900" dirty="0"/>
              <a:t>Źródło:  </a:t>
            </a:r>
            <a:r>
              <a:rPr lang="pl-PL" sz="900" dirty="0" err="1"/>
              <a:t>Popkiewicz</a:t>
            </a:r>
            <a:r>
              <a:rPr lang="pl-PL" sz="900" dirty="0"/>
              <a:t> M. na podstawie:</a:t>
            </a:r>
            <a:r>
              <a:rPr lang="pl-PL" sz="900" dirty="0">
                <a:hlinkClick r:id="rId3"/>
              </a:rPr>
              <a:t> </a:t>
            </a:r>
            <a:r>
              <a:rPr lang="pl-PL" sz="900" dirty="0" err="1"/>
              <a:t>Skeptical</a:t>
            </a:r>
            <a:r>
              <a:rPr lang="pl-PL" sz="900" dirty="0"/>
              <a:t> Science: </a:t>
            </a:r>
            <a:r>
              <a:rPr lang="pl-PL" sz="900" dirty="0" err="1"/>
              <a:t>Positives</a:t>
            </a:r>
            <a:r>
              <a:rPr lang="pl-PL" sz="900" dirty="0"/>
              <a:t> and </a:t>
            </a:r>
            <a:r>
              <a:rPr lang="pl-PL" sz="900" dirty="0" err="1"/>
              <a:t>negatives</a:t>
            </a:r>
            <a:r>
              <a:rPr lang="pl-PL" sz="900" dirty="0"/>
              <a:t> of </a:t>
            </a:r>
            <a:r>
              <a:rPr lang="pl-PL" sz="900" dirty="0" err="1"/>
              <a:t>global</a:t>
            </a:r>
            <a:r>
              <a:rPr lang="pl-PL" sz="900" dirty="0"/>
              <a:t> </a:t>
            </a:r>
            <a:r>
              <a:rPr lang="pl-PL" sz="900" dirty="0" err="1"/>
              <a:t>warming</a:t>
            </a:r>
            <a:r>
              <a:rPr lang="pl-PL" sz="900" dirty="0"/>
              <a:t> i </a:t>
            </a:r>
            <a:r>
              <a:rPr lang="pl-PL" sz="900" dirty="0" err="1"/>
              <a:t>Skeptical</a:t>
            </a:r>
            <a:r>
              <a:rPr lang="pl-PL" sz="900" dirty="0"/>
              <a:t> Science: </a:t>
            </a:r>
            <a:r>
              <a:rPr lang="pl-PL" sz="900" dirty="0" err="1"/>
              <a:t>Positives</a:t>
            </a:r>
            <a:r>
              <a:rPr lang="pl-PL" sz="900" dirty="0"/>
              <a:t> and </a:t>
            </a:r>
            <a:r>
              <a:rPr lang="pl-PL" sz="900" dirty="0" err="1"/>
              <a:t>negatives</a:t>
            </a:r>
            <a:r>
              <a:rPr lang="pl-PL" sz="900" dirty="0"/>
              <a:t> of </a:t>
            </a:r>
            <a:r>
              <a:rPr lang="pl-PL" sz="900" dirty="0" err="1"/>
              <a:t>global</a:t>
            </a:r>
            <a:r>
              <a:rPr lang="pl-PL" sz="900" dirty="0"/>
              <a:t> </a:t>
            </a:r>
            <a:r>
              <a:rPr lang="pl-PL" sz="900" dirty="0" err="1"/>
              <a:t>warming</a:t>
            </a:r>
            <a:r>
              <a:rPr lang="pl-PL" sz="900" dirty="0"/>
              <a:t> część druga.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25735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BECA3-2979-4A8B-ADB5-DC01C711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96AB29-BA52-46B3-A774-181DC58D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000" dirty="0">
                <a:solidFill>
                  <a:srgbClr val="002060"/>
                </a:solidFill>
              </a:rPr>
              <a:t>Nowy paradygmat rozwoju rolnictwa – tak !, </a:t>
            </a:r>
            <a:endParaRPr lang="pl-PL" sz="4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4000" dirty="0" smtClean="0">
                <a:solidFill>
                  <a:srgbClr val="002060"/>
                </a:solidFill>
              </a:rPr>
              <a:t>ale </a:t>
            </a:r>
            <a:r>
              <a:rPr lang="pl-PL" sz="4000" dirty="0">
                <a:solidFill>
                  <a:srgbClr val="002060"/>
                </a:solidFill>
              </a:rPr>
              <a:t>jaki?</a:t>
            </a:r>
          </a:p>
        </p:txBody>
      </p:sp>
    </p:spTree>
    <p:extLst>
      <p:ext uri="{BB962C8B-B14F-4D97-AF65-F5344CB8AC3E}">
        <p14:creationId xmlns:p14="http://schemas.microsoft.com/office/powerpoint/2010/main" val="1635292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1360" y="184942"/>
            <a:ext cx="9116151" cy="1143000"/>
          </a:xfrm>
          <a:solidFill>
            <a:srgbClr val="95F52B"/>
          </a:solidFill>
        </p:spPr>
        <p:txBody>
          <a:bodyPr>
            <a:normAutofit/>
          </a:bodyPr>
          <a:lstStyle/>
          <a:p>
            <a:r>
              <a:rPr lang="pl-PL" sz="3200" b="1" dirty="0"/>
              <a:t>„Złoty” trójkąt wzrostu produktywności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1919536" y="1628800"/>
            <a:ext cx="8352928" cy="4896544"/>
            <a:chOff x="467544" y="1628800"/>
            <a:chExt cx="8352928" cy="4896544"/>
          </a:xfrm>
        </p:grpSpPr>
        <p:sp>
          <p:nvSpPr>
            <p:cNvPr id="8" name="Trójkąt równoramienny 7"/>
            <p:cNvSpPr/>
            <p:nvPr/>
          </p:nvSpPr>
          <p:spPr>
            <a:xfrm>
              <a:off x="1691680" y="2204864"/>
              <a:ext cx="5832648" cy="3456384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noFill/>
              </a:endParaRPr>
            </a:p>
          </p:txBody>
        </p:sp>
        <p:sp>
          <p:nvSpPr>
            <p:cNvPr id="4" name="Elipsa 3"/>
            <p:cNvSpPr/>
            <p:nvPr/>
          </p:nvSpPr>
          <p:spPr>
            <a:xfrm>
              <a:off x="3131840" y="1628800"/>
              <a:ext cx="3024336" cy="17281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Zwiększenie dostaw żywności</a:t>
              </a:r>
            </a:p>
          </p:txBody>
        </p:sp>
        <p:sp>
          <p:nvSpPr>
            <p:cNvPr id="5" name="Elipsa 4"/>
            <p:cNvSpPr/>
            <p:nvPr/>
          </p:nvSpPr>
          <p:spPr>
            <a:xfrm>
              <a:off x="467544" y="4725144"/>
              <a:ext cx="3024336" cy="17281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Zwiększenie korzyści dla środowiska</a:t>
              </a:r>
            </a:p>
          </p:txBody>
        </p:sp>
        <p:sp>
          <p:nvSpPr>
            <p:cNvPr id="6" name="Elipsa 5"/>
            <p:cNvSpPr/>
            <p:nvPr/>
          </p:nvSpPr>
          <p:spPr>
            <a:xfrm>
              <a:off x="5796136" y="4797152"/>
              <a:ext cx="3024336" cy="17281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2400" dirty="0"/>
                <a:t>Zwiększenie ochrony klimatu</a:t>
              </a:r>
            </a:p>
          </p:txBody>
        </p:sp>
        <p:sp>
          <p:nvSpPr>
            <p:cNvPr id="9" name="Strzałka w dół 8"/>
            <p:cNvSpPr/>
            <p:nvPr/>
          </p:nvSpPr>
          <p:spPr>
            <a:xfrm rot="10800000">
              <a:off x="4427984" y="3140968"/>
              <a:ext cx="576064" cy="1008112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Strzałka w dół 9"/>
            <p:cNvSpPr/>
            <p:nvPr/>
          </p:nvSpPr>
          <p:spPr>
            <a:xfrm rot="18889578">
              <a:off x="5729552" y="4585934"/>
              <a:ext cx="576064" cy="864096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Strzałka w dół 10"/>
            <p:cNvSpPr/>
            <p:nvPr/>
          </p:nvSpPr>
          <p:spPr>
            <a:xfrm rot="2654772">
              <a:off x="2991557" y="4587540"/>
              <a:ext cx="576064" cy="864096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3323538" y="4038163"/>
              <a:ext cx="261661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dirty="0"/>
                <a:t>WZROST </a:t>
              </a:r>
            </a:p>
            <a:p>
              <a:pPr algn="ctr"/>
              <a:r>
                <a:rPr lang="pl-PL" sz="2400" dirty="0"/>
                <a:t>PRODUKTYWNOŚCI</a:t>
              </a: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2063552" y="6447820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Witzke</a:t>
            </a:r>
            <a:r>
              <a:rPr lang="pl-PL" sz="1200" dirty="0"/>
              <a:t> H., </a:t>
            </a:r>
            <a:r>
              <a:rPr lang="pl-PL" sz="1200" dirty="0" err="1"/>
              <a:t>Noleppa</a:t>
            </a:r>
            <a:r>
              <a:rPr lang="pl-PL" sz="1200" dirty="0"/>
              <a:t> S.  (2013)</a:t>
            </a:r>
          </a:p>
        </p:txBody>
      </p:sp>
    </p:spTree>
    <p:extLst>
      <p:ext uri="{BB962C8B-B14F-4D97-AF65-F5344CB8AC3E}">
        <p14:creationId xmlns:p14="http://schemas.microsoft.com/office/powerpoint/2010/main" val="278481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D05646-3351-4F90-85AC-C4A20403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59" y="157816"/>
            <a:ext cx="10738011" cy="923684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3600" b="1" dirty="0"/>
              <a:t>Negocjacje i warunki członkostwa w obszarze rolnictwa (I)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657203-9A90-480D-BBF1-00C351284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123"/>
            <a:ext cx="10515600" cy="5296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>
                <a:latin typeface="+mj-lt"/>
              </a:rPr>
              <a:t>Negocjacje w obszarze rolnictwo były ważne i trudne: </a:t>
            </a:r>
          </a:p>
          <a:p>
            <a:pPr lvl="0" algn="just"/>
            <a:r>
              <a:rPr lang="pl-PL" dirty="0">
                <a:latin typeface="+mj-lt"/>
              </a:rPr>
              <a:t>sektor rolny w Polsce wówczas, ale również dzisiaj odgrywa w Polsce rolę daleko ważniejszą, niż w wielu starych i p.cz., i wielu prowadzących negocjacje równolegle z Polską,</a:t>
            </a:r>
          </a:p>
          <a:p>
            <a:pPr lvl="0" algn="just"/>
            <a:r>
              <a:rPr lang="pl-PL" dirty="0">
                <a:latin typeface="+mj-lt"/>
              </a:rPr>
              <a:t>budżet rolny stanowił ponad 40% budżetu UE (dzisiaj jest to około 30%),</a:t>
            </a:r>
          </a:p>
          <a:p>
            <a:pPr lvl="0" algn="just"/>
            <a:r>
              <a:rPr lang="pl-PL" dirty="0">
                <a:latin typeface="+mj-lt"/>
              </a:rPr>
              <a:t>istniały dość skomplikowane systemy regulacji rynków rolnych (</a:t>
            </a:r>
            <a:r>
              <a:rPr lang="pl-PL" i="1" dirty="0">
                <a:latin typeface="+mj-lt"/>
              </a:rPr>
              <a:t>np. </a:t>
            </a:r>
            <a:r>
              <a:rPr lang="pl-PL" b="1" i="1" dirty="0">
                <a:latin typeface="+mj-lt"/>
              </a:rPr>
              <a:t>kwoty</a:t>
            </a:r>
            <a:r>
              <a:rPr lang="pl-PL" i="1" dirty="0">
                <a:latin typeface="+mj-lt"/>
              </a:rPr>
              <a:t> produkcji mleka, czy cukru</a:t>
            </a:r>
            <a:r>
              <a:rPr lang="pl-PL" dirty="0">
                <a:latin typeface="+mj-lt"/>
              </a:rPr>
              <a:t>) i </a:t>
            </a:r>
            <a:r>
              <a:rPr lang="pl-PL" b="1" dirty="0" err="1">
                <a:latin typeface="+mj-lt"/>
              </a:rPr>
              <a:t>parakwoty</a:t>
            </a:r>
            <a:r>
              <a:rPr lang="pl-PL" dirty="0">
                <a:latin typeface="+mj-lt"/>
              </a:rPr>
              <a:t>, czyli wielkości produkcji do której było przewidziane wsparcie (</a:t>
            </a:r>
            <a:r>
              <a:rPr lang="pl-PL" i="1" dirty="0">
                <a:latin typeface="+mj-lt"/>
              </a:rPr>
              <a:t>dotyczyły np. skrobi, tytoniu</a:t>
            </a:r>
            <a:r>
              <a:rPr lang="pl-PL" dirty="0">
                <a:latin typeface="+mj-lt"/>
              </a:rPr>
              <a:t>),</a:t>
            </a:r>
          </a:p>
          <a:p>
            <a:pPr lvl="0" algn="just"/>
            <a:r>
              <a:rPr lang="pl-PL" dirty="0">
                <a:latin typeface="+mj-lt"/>
              </a:rPr>
              <a:t>w przypadku podstawowych produktów (np. zboża ważne było przyjęcie poziomu plonu referencyjnego i powierzchni bazowej; w produkcji zwierzęcej wielkości pogłowia przeżuwaczy),</a:t>
            </a:r>
          </a:p>
          <a:p>
            <a:pPr lvl="0" algn="just"/>
            <a:r>
              <a:rPr lang="pl-PL" dirty="0">
                <a:latin typeface="+mj-lt"/>
              </a:rPr>
              <a:t>w budżecie UE na lata 2000-2006 nie przewidziano w zasadzie środków na płatności bezpośrednie dla rolników ani w dziale „Rozszerzenie”, ani „WPR”, </a:t>
            </a:r>
          </a:p>
          <a:p>
            <a:pPr lvl="0" algn="just"/>
            <a:r>
              <a:rPr lang="pl-PL" dirty="0">
                <a:latin typeface="+mj-lt"/>
              </a:rPr>
              <a:t>obowiązujące systemy płatności dla rolnictwa - propozycja Polski dotyczyła systemu uproszczonego, który okazał się trwały i po różnych modyfikacjach obowiązuje do dzisiaj.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51376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3308" y="116632"/>
            <a:ext cx="10132666" cy="993358"/>
          </a:xfrm>
          <a:solidFill>
            <a:srgbClr val="95F52B"/>
          </a:solidFill>
        </p:spPr>
        <p:txBody>
          <a:bodyPr>
            <a:normAutofit/>
          </a:bodyPr>
          <a:lstStyle/>
          <a:p>
            <a:r>
              <a:rPr lang="pl-PL" sz="3600" b="1" dirty="0"/>
              <a:t>Nowy paradygmat – tak !, ale jaki?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0065" y="1371600"/>
            <a:ext cx="10025909" cy="515374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pl-PL" dirty="0">
                <a:latin typeface="+mj-lt"/>
              </a:rPr>
              <a:t>Późny okres XVIII w. i początek XIX w. (Thomas Malthus i David Ricardo) – przyrost naturalny wyprzedza produkcję rolną, wzrost cen żywności,</a:t>
            </a:r>
          </a:p>
          <a:p>
            <a:pPr>
              <a:spcBef>
                <a:spcPts val="1200"/>
              </a:spcBef>
            </a:pPr>
            <a:r>
              <a:rPr lang="pl-PL" dirty="0">
                <a:latin typeface="+mj-lt"/>
              </a:rPr>
              <a:t>II połowa wieku XIX i początek wieku XX  - </a:t>
            </a:r>
            <a:r>
              <a:rPr lang="pl-PL" b="1" dirty="0">
                <a:latin typeface="+mj-lt"/>
              </a:rPr>
              <a:t>I Zielona Rewolucja </a:t>
            </a:r>
            <a:r>
              <a:rPr lang="pl-PL" dirty="0">
                <a:latin typeface="+mj-lt"/>
              </a:rPr>
              <a:t>(A. </a:t>
            </a:r>
            <a:r>
              <a:rPr lang="pl-PL" dirty="0" err="1">
                <a:latin typeface="+mj-lt"/>
              </a:rPr>
              <a:t>Thaer</a:t>
            </a:r>
            <a:r>
              <a:rPr lang="pl-PL" dirty="0">
                <a:latin typeface="+mj-lt"/>
              </a:rPr>
              <a:t>, </a:t>
            </a:r>
            <a:r>
              <a:rPr lang="pl-PL" dirty="0" err="1">
                <a:latin typeface="+mj-lt"/>
              </a:rPr>
              <a:t>J.Liebig</a:t>
            </a:r>
            <a:r>
              <a:rPr lang="pl-PL" dirty="0">
                <a:latin typeface="+mj-lt"/>
              </a:rPr>
              <a:t>, F. Haber. C. Bosch),</a:t>
            </a:r>
          </a:p>
          <a:p>
            <a:pPr>
              <a:spcBef>
                <a:spcPts val="1200"/>
              </a:spcBef>
            </a:pPr>
            <a:r>
              <a:rPr lang="pl-PL" dirty="0">
                <a:latin typeface="+mj-lt"/>
              </a:rPr>
              <a:t>Od około 1870 do 2000 .r rolnictwo produkowało coraz więcej produktów rolnych, coraz lepszej jakości, dla coraz większej liczby ludzi i coraz taniej,</a:t>
            </a:r>
          </a:p>
          <a:p>
            <a:pPr>
              <a:spcBef>
                <a:spcPts val="1200"/>
              </a:spcBef>
            </a:pPr>
            <a:r>
              <a:rPr lang="pl-PL" dirty="0">
                <a:latin typeface="+mj-lt"/>
              </a:rPr>
              <a:t>Lata 60-te i 70-te XX w. - Norman </a:t>
            </a:r>
            <a:r>
              <a:rPr lang="pl-PL" dirty="0" err="1">
                <a:latin typeface="+mj-lt"/>
              </a:rPr>
              <a:t>Borlaug</a:t>
            </a:r>
            <a:r>
              <a:rPr lang="pl-PL" dirty="0">
                <a:latin typeface="+mj-lt"/>
              </a:rPr>
              <a:t> </a:t>
            </a:r>
            <a:r>
              <a:rPr lang="pl-PL" b="1" dirty="0">
                <a:latin typeface="+mj-lt"/>
              </a:rPr>
              <a:t>II Zielona Rewolucja </a:t>
            </a:r>
            <a:r>
              <a:rPr lang="pl-PL" dirty="0">
                <a:latin typeface="+mj-lt"/>
              </a:rPr>
              <a:t>– postęp biologiczny,</a:t>
            </a:r>
          </a:p>
          <a:p>
            <a:pPr>
              <a:spcBef>
                <a:spcPts val="1200"/>
              </a:spcBef>
            </a:pPr>
            <a:r>
              <a:rPr lang="pl-PL" dirty="0">
                <a:latin typeface="+mj-lt"/>
              </a:rPr>
              <a:t>Ostanie 50 lat - 80% przyrostu produkcji rolnej to skutek wzrostu produktywności poprzez wzrost intensyfikacji, </a:t>
            </a:r>
          </a:p>
          <a:p>
            <a:pPr>
              <a:spcBef>
                <a:spcPts val="1200"/>
              </a:spcBef>
            </a:pPr>
            <a:r>
              <a:rPr lang="pl-PL" dirty="0">
                <a:latin typeface="+mj-lt"/>
              </a:rPr>
              <a:t>W najbliższych kilkudziesięciu latach </a:t>
            </a:r>
            <a:r>
              <a:rPr lang="pl-PL" b="1" dirty="0">
                <a:latin typeface="+mj-lt"/>
              </a:rPr>
              <a:t>wzrost</a:t>
            </a:r>
            <a:r>
              <a:rPr lang="pl-PL" dirty="0">
                <a:latin typeface="+mj-lt"/>
              </a:rPr>
              <a:t> produktywności (</a:t>
            </a:r>
            <a:r>
              <a:rPr lang="pl-PL" b="1" dirty="0">
                <a:latin typeface="+mj-lt"/>
              </a:rPr>
              <a:t>intensywności</a:t>
            </a:r>
            <a:r>
              <a:rPr lang="pl-PL" dirty="0">
                <a:latin typeface="+mj-lt"/>
              </a:rPr>
              <a:t>) musi odpowiadać za </a:t>
            </a:r>
            <a:r>
              <a:rPr lang="pl-PL" b="1" dirty="0">
                <a:latin typeface="+mj-lt"/>
              </a:rPr>
              <a:t>ponad 90% przyrostu produkcji żywności</a:t>
            </a:r>
            <a:r>
              <a:rPr lang="pl-PL" dirty="0">
                <a:latin typeface="+mj-lt"/>
              </a:rPr>
              <a:t>, jeśli ma to być </a:t>
            </a:r>
            <a:r>
              <a:rPr lang="pl-PL" b="1" dirty="0">
                <a:latin typeface="+mj-lt"/>
              </a:rPr>
              <a:t>rozwój zrównoważony</a:t>
            </a:r>
            <a:r>
              <a:rPr lang="pl-PL" dirty="0">
                <a:latin typeface="+mj-lt"/>
              </a:rPr>
              <a:t>, chroniący środowisko naturalne w ujęciu globalnym (lasy deszczowe, sawanny).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35560" y="6525344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Źródło: von </a:t>
            </a:r>
            <a:r>
              <a:rPr lang="pl-PL" sz="1100" dirty="0" err="1"/>
              <a:t>Witzke</a:t>
            </a:r>
            <a:r>
              <a:rPr lang="pl-PL" sz="1100" dirty="0"/>
              <a:t> H. (2010 r.)</a:t>
            </a:r>
          </a:p>
        </p:txBody>
      </p:sp>
    </p:spTree>
    <p:extLst>
      <p:ext uri="{BB962C8B-B14F-4D97-AF65-F5344CB8AC3E}">
        <p14:creationId xmlns:p14="http://schemas.microsoft.com/office/powerpoint/2010/main" val="29227905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9996" y="274638"/>
            <a:ext cx="9612804" cy="922114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r>
              <a:rPr lang="pl-PL" sz="4000" b="1" dirty="0"/>
              <a:t/>
            </a:r>
            <a:br>
              <a:rPr lang="pl-PL" sz="4000" b="1" dirty="0"/>
            </a:br>
            <a:r>
              <a:rPr lang="pl-PL" b="1" dirty="0"/>
              <a:t>Nowy paradygmat – tak !, ale jaki?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/>
              <a:t>Wzrost produktywności musi:</a:t>
            </a:r>
          </a:p>
          <a:p>
            <a:r>
              <a:rPr lang="pl-PL" sz="3000" dirty="0"/>
              <a:t>Rozwiązać problem głodu,</a:t>
            </a:r>
          </a:p>
          <a:p>
            <a:r>
              <a:rPr lang="pl-PL" sz="3000" dirty="0"/>
              <a:t>Zapewnić zachowanie zasobów naturalnych,</a:t>
            </a:r>
          </a:p>
          <a:p>
            <a:r>
              <a:rPr lang="pl-PL" sz="3000" dirty="0"/>
              <a:t>Uczestniczyć w walce ze zmianami klimatycznymi.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135560" y="6525344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/>
              <a:t>Źródło: von </a:t>
            </a:r>
            <a:r>
              <a:rPr lang="pl-PL" sz="1100" dirty="0" err="1"/>
              <a:t>Witzke</a:t>
            </a:r>
            <a:r>
              <a:rPr lang="pl-PL" sz="1100" dirty="0"/>
              <a:t> H. (2010 r.)</a:t>
            </a:r>
          </a:p>
        </p:txBody>
      </p:sp>
    </p:spTree>
    <p:extLst>
      <p:ext uri="{BB962C8B-B14F-4D97-AF65-F5344CB8AC3E}">
        <p14:creationId xmlns:p14="http://schemas.microsoft.com/office/powerpoint/2010/main" val="35295300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5F52B"/>
          </a:solidFill>
        </p:spPr>
        <p:txBody>
          <a:bodyPr/>
          <a:lstStyle/>
          <a:p>
            <a:r>
              <a:rPr lang="pl-PL" b="1" dirty="0"/>
              <a:t>Nowy paradygmat – tak !, ale jaki?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altLang="pl-PL" b="1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lang="pl-PL" altLang="pl-PL" b="1" i="1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Sustainable</a:t>
            </a:r>
            <a:r>
              <a:rPr lang="pl-PL" altLang="pl-PL" b="1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pl-PL" altLang="pl-PL" b="1" i="1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Intensification</a:t>
            </a:r>
            <a:r>
              <a:rPr lang="pl-PL" altLang="pl-PL" b="1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of </a:t>
            </a:r>
            <a:r>
              <a:rPr lang="pl-PL" altLang="pl-PL" b="1" i="1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European</a:t>
            </a:r>
            <a:r>
              <a:rPr lang="pl-PL" altLang="pl-PL" b="1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pl-PL" altLang="pl-PL" b="1" i="1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Agriculture</a:t>
            </a:r>
            <a:r>
              <a:rPr lang="pl-PL" altLang="pl-PL" b="1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, </a:t>
            </a:r>
            <a:r>
              <a:rPr lang="pl-PL" altLang="pl-PL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RISE, 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Allan </a:t>
            </a:r>
            <a:r>
              <a:rPr lang="pl-PL" altLang="pl-PL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Buckwell</a:t>
            </a:r>
            <a:r>
              <a:rPr lang="pl-PL" altLang="pl-PL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, 2014 rok: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altLang="pl-PL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altLang="pl-P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Proponuje zdefiniowanie zrównoważonej intensyfikacji jako </a:t>
            </a:r>
            <a:r>
              <a:rPr lang="pl-PL" altLang="pl-PL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„ciągłego podnoszenia produktywności i polepszania pro-środowiskowego zarządzania ziemią rolniczą</a:t>
            </a:r>
            <a:r>
              <a:rPr lang="pl-PL" altLang="pl-P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”. Stan taki można osiągnąć wskutek podwyższenia efektywności pro-środowiskowej produkcji rolniczej, co de facto oznacza wzrost inwestycji w badania i rozwój w rolnictwie, a co lakonicznie autorzy wyrażają w postulacie </a:t>
            </a:r>
            <a:r>
              <a:rPr lang="pl-PL" altLang="pl-PL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„więcej wiedzy na hektar” (</a:t>
            </a:r>
            <a:r>
              <a:rPr lang="pl-PL" altLang="pl-PL" b="1" i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more</a:t>
            </a:r>
            <a:r>
              <a:rPr lang="pl-PL" altLang="pl-PL" b="1" i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altLang="pl-PL" b="1" i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knowledge</a:t>
            </a:r>
            <a:r>
              <a:rPr lang="pl-PL" altLang="pl-PL" b="1" i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per </a:t>
            </a:r>
            <a:r>
              <a:rPr lang="pl-PL" altLang="pl-PL" b="1" i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hectar</a:t>
            </a:r>
            <a:r>
              <a:rPr lang="pl-PL" altLang="pl-PL" b="1" i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)</a:t>
            </a:r>
            <a:r>
              <a:rPr lang="pl-PL" altLang="pl-PL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08699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D4321-BFD2-43AB-8C97-F94B40CD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66A598-A9F9-44C7-A1B4-F8FF7B704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800" dirty="0">
                <a:solidFill>
                  <a:srgbClr val="002060"/>
                </a:solidFill>
              </a:rPr>
              <a:t>III. Wyzwania</a:t>
            </a:r>
          </a:p>
          <a:p>
            <a:pPr marL="0" indent="0" algn="ctr">
              <a:buNone/>
            </a:pPr>
            <a:r>
              <a:rPr lang="pl-PL" sz="4800" i="1" dirty="0">
                <a:solidFill>
                  <a:srgbClr val="002060"/>
                </a:solidFill>
              </a:rPr>
              <a:t>2. Unijne i krajowe</a:t>
            </a:r>
          </a:p>
        </p:txBody>
      </p:sp>
    </p:spTree>
    <p:extLst>
      <p:ext uri="{BB962C8B-B14F-4D97-AF65-F5344CB8AC3E}">
        <p14:creationId xmlns:p14="http://schemas.microsoft.com/office/powerpoint/2010/main" val="18265352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7C42FA-3D38-4032-B26E-DEA1A9BF1E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5F52B"/>
          </a:solidFill>
        </p:spPr>
        <p:txBody>
          <a:bodyPr/>
          <a:lstStyle/>
          <a:p>
            <a:pPr algn="ctr"/>
            <a:r>
              <a:rPr lang="pl-PL" dirty="0"/>
              <a:t>Europejski Zielony Ład (EZŁ)</a:t>
            </a:r>
            <a:br>
              <a:rPr lang="pl-PL" dirty="0"/>
            </a:br>
            <a:r>
              <a:rPr lang="pl-PL" dirty="0"/>
              <a:t>i Europejski Model Rolnictwa (EMR)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4FF5C5-9BC8-43C4-ACFD-50A04D8A9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361"/>
            <a:ext cx="10515600" cy="377260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/>
              <a:t>Czy EMR wykształcony przez WPR będzie mógł być rozwijany? Czy i jak powinna się zmieniać WPR?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Czy EZŁ w części przewidzianej dla rolnictwa to właściwa odpowiedź na wyzwania globalne i europejskie?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47439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2931" y="47033"/>
            <a:ext cx="9571029" cy="895691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+mn-lt"/>
              </a:rPr>
              <a:t>Europejski Zielony Ład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2931" y="1096472"/>
            <a:ext cx="9524614" cy="534883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altLang="pl-PL" dirty="0">
                <a:latin typeface="+mj-lt"/>
              </a:rPr>
              <a:t>Strategia na rzecz </a:t>
            </a:r>
            <a:r>
              <a:rPr lang="pl-PL" altLang="pl-PL" b="1" dirty="0">
                <a:latin typeface="+mj-lt"/>
              </a:rPr>
              <a:t>wzrostu</a:t>
            </a:r>
            <a:r>
              <a:rPr lang="pl-PL" altLang="pl-PL" dirty="0">
                <a:latin typeface="+mj-lt"/>
              </a:rPr>
              <a:t>, której celem jest przekształcenie UE w sprawiedliwe i prosperujące społeczeństwo żyjące w </a:t>
            </a:r>
            <a:r>
              <a:rPr lang="pl-PL" altLang="pl-PL" b="1" dirty="0">
                <a:latin typeface="+mj-lt"/>
              </a:rPr>
              <a:t>nowoczesnej</a:t>
            </a:r>
            <a:r>
              <a:rPr lang="pl-PL" altLang="pl-PL" dirty="0">
                <a:latin typeface="+mj-lt"/>
              </a:rPr>
              <a:t>, </a:t>
            </a:r>
            <a:r>
              <a:rPr lang="pl-PL" altLang="pl-PL" b="1" dirty="0" err="1">
                <a:latin typeface="+mj-lt"/>
              </a:rPr>
              <a:t>zasobooszczędnej</a:t>
            </a:r>
            <a:r>
              <a:rPr lang="pl-PL" altLang="pl-PL" dirty="0">
                <a:latin typeface="+mj-lt"/>
              </a:rPr>
              <a:t> i </a:t>
            </a:r>
            <a:r>
              <a:rPr lang="pl-PL" altLang="pl-PL" b="1" dirty="0">
                <a:latin typeface="+mj-lt"/>
              </a:rPr>
              <a:t>konkurencyjnej</a:t>
            </a:r>
            <a:r>
              <a:rPr lang="pl-PL" altLang="pl-PL" dirty="0">
                <a:latin typeface="+mj-lt"/>
              </a:rPr>
              <a:t> gospodarce, która:</a:t>
            </a:r>
          </a:p>
          <a:p>
            <a:pPr>
              <a:lnSpc>
                <a:spcPct val="110000"/>
              </a:lnSpc>
            </a:pPr>
            <a:r>
              <a:rPr lang="pl-PL" altLang="pl-PL" dirty="0">
                <a:latin typeface="+mj-lt"/>
              </a:rPr>
              <a:t> </a:t>
            </a:r>
            <a:r>
              <a:rPr lang="pl-PL" altLang="pl-PL" b="1" dirty="0">
                <a:latin typeface="+mj-lt"/>
              </a:rPr>
              <a:t>w 2050</a:t>
            </a:r>
            <a:r>
              <a:rPr lang="pl-PL" altLang="pl-PL" dirty="0">
                <a:latin typeface="+mj-lt"/>
              </a:rPr>
              <a:t> r. osiągnie </a:t>
            </a:r>
            <a:r>
              <a:rPr lang="pl-PL" altLang="pl-PL" b="1" dirty="0">
                <a:latin typeface="+mj-lt"/>
              </a:rPr>
              <a:t>zerowy poziom emisji gazów cieplarnianych netto,</a:t>
            </a:r>
          </a:p>
          <a:p>
            <a:pPr>
              <a:lnSpc>
                <a:spcPct val="110000"/>
              </a:lnSpc>
            </a:pPr>
            <a:r>
              <a:rPr lang="pl-PL" altLang="pl-PL" dirty="0">
                <a:latin typeface="+mj-lt"/>
              </a:rPr>
              <a:t>w ramach której </a:t>
            </a:r>
            <a:r>
              <a:rPr lang="pl-PL" altLang="pl-PL" b="1" dirty="0">
                <a:latin typeface="+mj-lt"/>
              </a:rPr>
              <a:t>wzrost gospodarczy </a:t>
            </a:r>
            <a:r>
              <a:rPr lang="pl-PL" altLang="pl-PL" dirty="0">
                <a:latin typeface="+mj-lt"/>
              </a:rPr>
              <a:t>będzie </a:t>
            </a:r>
            <a:r>
              <a:rPr lang="pl-PL" altLang="pl-PL" b="1" dirty="0">
                <a:latin typeface="+mj-lt"/>
              </a:rPr>
              <a:t>oddzielony od</a:t>
            </a:r>
            <a:r>
              <a:rPr lang="pl-PL" altLang="pl-PL" dirty="0">
                <a:latin typeface="+mj-lt"/>
              </a:rPr>
              <a:t> wykorzystania </a:t>
            </a:r>
            <a:r>
              <a:rPr lang="pl-PL" altLang="pl-PL" b="1" dirty="0">
                <a:latin typeface="+mj-lt"/>
              </a:rPr>
              <a:t>zasobów naturalnych</a:t>
            </a:r>
            <a:r>
              <a:rPr lang="pl-PL" altLang="pl-PL" dirty="0">
                <a:latin typeface="+mj-lt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1523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1">
            <a:extLst>
              <a:ext uri="{FF2B5EF4-FFF2-40B4-BE49-F238E27FC236}">
                <a16:creationId xmlns:a16="http://schemas.microsoft.com/office/drawing/2014/main" id="{A221B56D-320B-424E-BE29-CFF226599DDD}"/>
              </a:ext>
            </a:extLst>
          </p:cNvPr>
          <p:cNvSpPr/>
          <p:nvPr/>
        </p:nvSpPr>
        <p:spPr>
          <a:xfrm>
            <a:off x="3012337" y="2311705"/>
            <a:ext cx="2188438" cy="101514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pl-PL" sz="1500" b="1" dirty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4A3524F8-6F75-4D89-98E5-C6220262E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024" y="1527421"/>
            <a:ext cx="869195" cy="869195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9C5EDF45-FCAD-4A0A-BC3D-019032A46190}"/>
              </a:ext>
            </a:extLst>
          </p:cNvPr>
          <p:cNvSpPr txBox="1"/>
          <p:nvPr/>
        </p:nvSpPr>
        <p:spPr>
          <a:xfrm>
            <a:off x="5452085" y="1077288"/>
            <a:ext cx="124425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PAKT NA RZECZ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KLIMATU I PRAWO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O KLIMACIE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752F920C-3244-418B-9732-D9E6F6DEB5C0}"/>
              </a:ext>
            </a:extLst>
          </p:cNvPr>
          <p:cNvSpPr txBox="1"/>
          <p:nvPr/>
        </p:nvSpPr>
        <p:spPr>
          <a:xfrm>
            <a:off x="7259449" y="1624997"/>
            <a:ext cx="14044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INWESTOWANIE W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INTELIGENTNY, BARDZIEJ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ZRÓWNOWAŻONY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TRANSPORT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9BF0E7B2-19EB-418A-978D-6115B8F3273E}"/>
              </a:ext>
            </a:extLst>
          </p:cNvPr>
          <p:cNvSpPr txBox="1"/>
          <p:nvPr/>
        </p:nvSpPr>
        <p:spPr>
          <a:xfrm>
            <a:off x="7966676" y="2515861"/>
            <a:ext cx="1212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DĄŻENIE DO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BARDZIEJ EKOLOGICZNEGO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PRZEMYSŁU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DFC5997-9A1D-4493-A323-5B1A15BEF66B}"/>
              </a:ext>
            </a:extLst>
          </p:cNvPr>
          <p:cNvSpPr txBox="1"/>
          <p:nvPr/>
        </p:nvSpPr>
        <p:spPr>
          <a:xfrm>
            <a:off x="8087510" y="3657798"/>
            <a:ext cx="10921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USUWANIE 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ZANIECZYSZCZEŃ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1644E22-6EBA-4957-A4C1-24B09CCEF99A}"/>
              </a:ext>
            </a:extLst>
          </p:cNvPr>
          <p:cNvSpPr txBox="1"/>
          <p:nvPr/>
        </p:nvSpPr>
        <p:spPr>
          <a:xfrm>
            <a:off x="7450958" y="4793210"/>
            <a:ext cx="1686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ZAPEWNIENIE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SPRAWIEDLIWEJ TRANSFORMACJI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DLA WSZYSTKICH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4309A8DD-EA39-4DA8-AEFA-C554A75172BF}"/>
              </a:ext>
            </a:extLst>
          </p:cNvPr>
          <p:cNvSpPr txBox="1"/>
          <p:nvPr/>
        </p:nvSpPr>
        <p:spPr>
          <a:xfrm>
            <a:off x="6112622" y="5449471"/>
            <a:ext cx="114682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FINANSOWANIE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ZIELONYCH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PROJEKTÓW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C14BD783-911C-4496-AF53-C2676DE4D44D}"/>
              </a:ext>
            </a:extLst>
          </p:cNvPr>
          <p:cNvSpPr txBox="1"/>
          <p:nvPr/>
        </p:nvSpPr>
        <p:spPr>
          <a:xfrm>
            <a:off x="4247681" y="5400623"/>
            <a:ext cx="18483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POPRAWA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EFEKTYWNOŚCI ENERGETYCZNEJ DOMÓW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32469B4-422B-4322-8DAC-8CE0D28CD2F4}"/>
              </a:ext>
            </a:extLst>
          </p:cNvPr>
          <p:cNvSpPr txBox="1"/>
          <p:nvPr/>
        </p:nvSpPr>
        <p:spPr>
          <a:xfrm>
            <a:off x="3304292" y="4729462"/>
            <a:ext cx="1388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PRZEWODZENIE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ZMIANIE EKOLOGICZNEJ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NA CAŁYM ŚWIECIE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D1BC9308-2342-4606-AF45-CD1EF48132AA}"/>
              </a:ext>
            </a:extLst>
          </p:cNvPr>
          <p:cNvSpPr txBox="1"/>
          <p:nvPr/>
        </p:nvSpPr>
        <p:spPr>
          <a:xfrm>
            <a:off x="4095724" y="1549219"/>
            <a:ext cx="12129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PROMOWANIE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CZYSTEJ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ENERGII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2428C6A4-BC63-4DDF-9DE0-7E4529F9F337}"/>
              </a:ext>
            </a:extLst>
          </p:cNvPr>
          <p:cNvSpPr txBox="1"/>
          <p:nvPr/>
        </p:nvSpPr>
        <p:spPr>
          <a:xfrm>
            <a:off x="5247434" y="3189290"/>
            <a:ext cx="16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pl-PL" sz="2400" b="1" dirty="0">
                <a:solidFill>
                  <a:srgbClr val="90C852"/>
                </a:solidFill>
                <a:latin typeface="EC Square Sans Pro" panose="020B0506040000020004" pitchFamily="34" charset="0"/>
              </a:rPr>
              <a:t>Europejski </a:t>
            </a:r>
          </a:p>
          <a:p>
            <a:pPr algn="ctr" defTabSz="685800">
              <a:defRPr/>
            </a:pPr>
            <a:r>
              <a:rPr lang="pl-PL" sz="2400" b="1" dirty="0">
                <a:solidFill>
                  <a:srgbClr val="90C852"/>
                </a:solidFill>
                <a:latin typeface="EC Square Sans Pro" panose="020B0506040000020004" pitchFamily="34" charset="0"/>
              </a:rPr>
              <a:t>Zielony Ład 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AB69BEAE-0D4F-465B-B720-D75AFFC8D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631">
            <a:off x="6648905" y="1710770"/>
            <a:ext cx="862410" cy="862410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10956849-584B-497D-B611-DB26AC42E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516" y="2495114"/>
            <a:ext cx="892289" cy="892289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1F6DDA2D-C7AA-4233-A962-FE648DEA87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516" y="3300772"/>
            <a:ext cx="838709" cy="838709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5D030E4C-8839-441B-9A57-F4B2BDA984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055" y="4206622"/>
            <a:ext cx="855374" cy="855374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EBBB82F0-3FB5-42F1-8B3B-FFF361C03F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6484">
            <a:off x="6106502" y="4582960"/>
            <a:ext cx="856453" cy="856453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27DCEFA6-E048-403D-B66C-3E434C45D1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34" y="4616413"/>
            <a:ext cx="869949" cy="869949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881F2943-ACF6-47FA-8ED1-F5402FEEE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195">
            <a:off x="4470818" y="4120760"/>
            <a:ext cx="892536" cy="892536"/>
          </a:xfrm>
          <a:prstGeom prst="rect">
            <a:avLst/>
          </a:prstGeom>
        </p:spPr>
      </p:pic>
      <p:pic>
        <p:nvPicPr>
          <p:cNvPr id="24" name="Picture 25">
            <a:extLst>
              <a:ext uri="{FF2B5EF4-FFF2-40B4-BE49-F238E27FC236}">
                <a16:creationId xmlns:a16="http://schemas.microsoft.com/office/drawing/2014/main" id="{256C64A1-D376-4C2B-B481-B9BEC42BC9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680" y="2472119"/>
            <a:ext cx="854726" cy="854726"/>
          </a:xfrm>
          <a:prstGeom prst="rect">
            <a:avLst/>
          </a:prstGeom>
        </p:spPr>
      </p:pic>
      <p:pic>
        <p:nvPicPr>
          <p:cNvPr id="25" name="Picture 26">
            <a:extLst>
              <a:ext uri="{FF2B5EF4-FFF2-40B4-BE49-F238E27FC236}">
                <a16:creationId xmlns:a16="http://schemas.microsoft.com/office/drawing/2014/main" id="{23B5D0B5-537F-4749-B112-149110F59F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0710">
            <a:off x="4855168" y="1777590"/>
            <a:ext cx="817743" cy="817743"/>
          </a:xfrm>
          <a:prstGeom prst="rect">
            <a:avLst/>
          </a:prstGeom>
        </p:spPr>
      </p:pic>
      <p:sp>
        <p:nvSpPr>
          <p:cNvPr id="26" name="Oval 1">
            <a:extLst>
              <a:ext uri="{FF2B5EF4-FFF2-40B4-BE49-F238E27FC236}">
                <a16:creationId xmlns:a16="http://schemas.microsoft.com/office/drawing/2014/main" id="{C497AED4-E7E2-4AC8-8173-FD9B1B4F76A8}"/>
              </a:ext>
            </a:extLst>
          </p:cNvPr>
          <p:cNvSpPr/>
          <p:nvPr/>
        </p:nvSpPr>
        <p:spPr>
          <a:xfrm>
            <a:off x="2561178" y="3301937"/>
            <a:ext cx="2031162" cy="1126889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pl-PL" sz="150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OD POLA</a:t>
            </a:r>
          </a:p>
          <a:p>
            <a:pPr defTabSz="685800">
              <a:defRPr/>
            </a:pPr>
            <a:r>
              <a:rPr lang="pl-PL" sz="150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DO STOŁU</a:t>
            </a:r>
            <a:endParaRPr lang="en-US" sz="15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7" name="Picture 24">
            <a:extLst>
              <a:ext uri="{FF2B5EF4-FFF2-40B4-BE49-F238E27FC236}">
                <a16:creationId xmlns:a16="http://schemas.microsoft.com/office/drawing/2014/main" id="{20809734-6C36-47AF-9B8D-1807E587E6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9648">
            <a:off x="3701736" y="3464970"/>
            <a:ext cx="839829" cy="839829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0B31933-E4CE-4694-975B-3ABAED3DE05A}"/>
              </a:ext>
            </a:extLst>
          </p:cNvPr>
          <p:cNvSpPr txBox="1"/>
          <p:nvPr/>
        </p:nvSpPr>
        <p:spPr>
          <a:xfrm>
            <a:off x="2465120" y="204344"/>
            <a:ext cx="7102363" cy="923330"/>
          </a:xfrm>
          <a:prstGeom prst="rect">
            <a:avLst/>
          </a:prstGeom>
          <a:solidFill>
            <a:srgbClr val="95F52B"/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pl-PL" sz="3600" b="1" dirty="0"/>
              <a:t>Europejski Zielony Ład</a:t>
            </a:r>
          </a:p>
          <a:p>
            <a:pPr defTabSz="342900">
              <a:defRPr/>
            </a:pPr>
            <a:endParaRPr lang="pl-PL" b="1" i="1" dirty="0">
              <a:solidFill>
                <a:srgbClr val="70AD47">
                  <a:lumMod val="75000"/>
                </a:srgbClr>
              </a:solidFill>
              <a:latin typeface="Trebuchet MS" panose="020B0603020202020204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A880076D-B413-4D2F-B4C1-23FD178A2F05}"/>
              </a:ext>
            </a:extLst>
          </p:cNvPr>
          <p:cNvSpPr txBox="1"/>
          <p:nvPr/>
        </p:nvSpPr>
        <p:spPr>
          <a:xfrm>
            <a:off x="2286487" y="6394947"/>
            <a:ext cx="25805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pl-PL" sz="1050" i="1" dirty="0">
                <a:solidFill>
                  <a:prstClr val="black"/>
                </a:solidFill>
                <a:latin typeface="Trebuchet MS" panose="020B0603020202020204"/>
              </a:rPr>
              <a:t>Źródło: Komisja Europejska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69BD3F57-744F-4949-8891-7C3740F48A32}"/>
              </a:ext>
            </a:extLst>
          </p:cNvPr>
          <p:cNvSpPr txBox="1"/>
          <p:nvPr/>
        </p:nvSpPr>
        <p:spPr>
          <a:xfrm>
            <a:off x="3012339" y="2537877"/>
            <a:ext cx="144023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STRATEGIA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OCHRONY</a:t>
            </a:r>
          </a:p>
          <a:p>
            <a:pPr algn="ctr" defTabSz="685800">
              <a:defRPr/>
            </a:pPr>
            <a:r>
              <a:rPr lang="pl-PL" sz="105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BIORÓŹNORODNOŚCI</a:t>
            </a:r>
          </a:p>
        </p:txBody>
      </p:sp>
    </p:spTree>
    <p:extLst>
      <p:ext uri="{BB962C8B-B14F-4D97-AF65-F5344CB8AC3E}">
        <p14:creationId xmlns:p14="http://schemas.microsoft.com/office/powerpoint/2010/main" val="15332828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518827" y="5156371"/>
            <a:ext cx="9144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9349" y="273469"/>
            <a:ext cx="10002700" cy="1066464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Zielony Ład - strategia „od pola do stołu” </a:t>
            </a:r>
            <a:r>
              <a:rPr lang="pl-PL" sz="3200" b="1" i="1" dirty="0"/>
              <a:t>- cele do 2030 r.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9349" y="1825350"/>
            <a:ext cx="10060110" cy="49206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dirty="0">
                <a:solidFill>
                  <a:prstClr val="black"/>
                </a:solidFill>
              </a:rPr>
              <a:t>Główne wyzwania dla produkcji rolnej:</a:t>
            </a:r>
          </a:p>
          <a:p>
            <a:pPr marL="539750" indent="-539750">
              <a:lnSpc>
                <a:spcPct val="100000"/>
              </a:lnSpc>
              <a:spcBef>
                <a:spcPts val="600"/>
              </a:spcBef>
            </a:pPr>
            <a:r>
              <a:rPr lang="pl-PL" dirty="0">
                <a:solidFill>
                  <a:prstClr val="black"/>
                </a:solidFill>
              </a:rPr>
              <a:t>zmniejszenie zużycia chemicznych </a:t>
            </a:r>
            <a:r>
              <a:rPr lang="pl-PL" u="sng" dirty="0">
                <a:solidFill>
                  <a:prstClr val="black"/>
                </a:solidFill>
              </a:rPr>
              <a:t>środków ochrony roślin</a:t>
            </a:r>
            <a:r>
              <a:rPr lang="pl-PL" dirty="0">
                <a:solidFill>
                  <a:prstClr val="black"/>
                </a:solidFill>
              </a:rPr>
              <a:t> i  </a:t>
            </a:r>
            <a:r>
              <a:rPr lang="pl-PL" b="0" dirty="0">
                <a:solidFill>
                  <a:prstClr val="black"/>
                </a:solidFill>
                <a:cs typeface="Arial" panose="020B0604020202020204" pitchFamily="34" charset="0"/>
              </a:rPr>
              <a:t>związanego z nimi zagrożenia o </a:t>
            </a:r>
            <a:r>
              <a:rPr lang="pl-PL" b="1" dirty="0">
                <a:solidFill>
                  <a:prstClr val="black"/>
                </a:solidFill>
                <a:cs typeface="Arial" panose="020B0604020202020204" pitchFamily="34" charset="0"/>
              </a:rPr>
              <a:t>50%</a:t>
            </a:r>
            <a:r>
              <a:rPr lang="pl-PL" b="0" dirty="0">
                <a:solidFill>
                  <a:prstClr val="black"/>
                </a:solidFill>
                <a:cs typeface="Arial" panose="020B0604020202020204" pitchFamily="34" charset="0"/>
              </a:rPr>
              <a:t> </a:t>
            </a:r>
          </a:p>
          <a:p>
            <a:pPr marL="539750" indent="-539750">
              <a:lnSpc>
                <a:spcPct val="100000"/>
              </a:lnSpc>
              <a:spcBef>
                <a:spcPts val="600"/>
              </a:spcBef>
            </a:pPr>
            <a:r>
              <a:rPr lang="pl-PL" dirty="0">
                <a:solidFill>
                  <a:prstClr val="black"/>
                </a:solidFill>
              </a:rPr>
              <a:t>zmniejszenie zużycia </a:t>
            </a:r>
            <a:r>
              <a:rPr lang="pl-PL" u="sng" dirty="0">
                <a:solidFill>
                  <a:prstClr val="black"/>
                </a:solidFill>
              </a:rPr>
              <a:t>nawozów sztucznych </a:t>
            </a:r>
            <a:r>
              <a:rPr lang="pl-PL" b="0" dirty="0">
                <a:solidFill>
                  <a:prstClr val="black"/>
                </a:solidFill>
                <a:cs typeface="Arial" panose="020B0604020202020204" pitchFamily="34" charset="0"/>
              </a:rPr>
              <a:t>o co najmniej </a:t>
            </a:r>
            <a:r>
              <a:rPr lang="pl-PL" b="1" dirty="0">
                <a:solidFill>
                  <a:prstClr val="black"/>
                </a:solidFill>
                <a:cs typeface="Arial" panose="020B0604020202020204" pitchFamily="34" charset="0"/>
              </a:rPr>
              <a:t>20%</a:t>
            </a:r>
          </a:p>
          <a:p>
            <a:pPr marL="539750" indent="-539750">
              <a:lnSpc>
                <a:spcPct val="100000"/>
              </a:lnSpc>
              <a:spcBef>
                <a:spcPts val="600"/>
              </a:spcBef>
            </a:pPr>
            <a:r>
              <a:rPr lang="pl-PL" dirty="0">
                <a:solidFill>
                  <a:prstClr val="black"/>
                </a:solidFill>
              </a:rPr>
              <a:t>zmniejszenia zużycia </a:t>
            </a:r>
            <a:r>
              <a:rPr lang="pl-PL" u="sng" dirty="0">
                <a:solidFill>
                  <a:prstClr val="black"/>
                </a:solidFill>
              </a:rPr>
              <a:t>antybiotyków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b="0" dirty="0">
                <a:solidFill>
                  <a:prstClr val="black"/>
                </a:solidFill>
                <a:cs typeface="Arial" panose="020B0604020202020204" pitchFamily="34" charset="0"/>
              </a:rPr>
              <a:t>o </a:t>
            </a:r>
            <a:r>
              <a:rPr lang="pl-PL" b="1" dirty="0">
                <a:solidFill>
                  <a:prstClr val="black"/>
                </a:solidFill>
                <a:cs typeface="Arial" panose="020B0604020202020204" pitchFamily="34" charset="0"/>
              </a:rPr>
              <a:t>50%</a:t>
            </a:r>
            <a:r>
              <a:rPr lang="pl-PL" b="0" dirty="0">
                <a:solidFill>
                  <a:prstClr val="black"/>
                </a:solidFill>
                <a:cs typeface="Arial" panose="020B0604020202020204" pitchFamily="34" charset="0"/>
              </a:rPr>
              <a:t>,</a:t>
            </a:r>
          </a:p>
          <a:p>
            <a:pPr marL="539750" indent="-539750">
              <a:lnSpc>
                <a:spcPct val="100000"/>
              </a:lnSpc>
              <a:spcBef>
                <a:spcPts val="600"/>
              </a:spcBef>
            </a:pPr>
            <a:r>
              <a:rPr lang="pl-PL" dirty="0">
                <a:solidFill>
                  <a:prstClr val="black"/>
                </a:solidFill>
              </a:rPr>
              <a:t>rozwój </a:t>
            </a:r>
            <a:r>
              <a:rPr lang="pl-PL" u="sng" dirty="0">
                <a:solidFill>
                  <a:prstClr val="black"/>
                </a:solidFill>
              </a:rPr>
              <a:t>produkcji ekologicznej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b="0" dirty="0">
                <a:solidFill>
                  <a:prstClr val="black"/>
                </a:solidFill>
                <a:cs typeface="Arial" panose="020B0604020202020204" pitchFamily="34" charset="0"/>
              </a:rPr>
              <a:t>- </a:t>
            </a:r>
            <a:r>
              <a:rPr lang="pl-PL" b="1" dirty="0">
                <a:solidFill>
                  <a:prstClr val="black"/>
                </a:solidFill>
                <a:cs typeface="Arial" panose="020B0604020202020204" pitchFamily="34" charset="0"/>
              </a:rPr>
              <a:t>25 %</a:t>
            </a:r>
            <a:r>
              <a:rPr lang="pl-PL" b="0" dirty="0">
                <a:solidFill>
                  <a:prstClr val="black"/>
                </a:solidFill>
                <a:cs typeface="Arial" panose="020B0604020202020204" pitchFamily="34" charset="0"/>
              </a:rPr>
              <a:t> powierzchni użytków rolnych.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i="1" dirty="0">
                <a:solidFill>
                  <a:srgbClr val="002060"/>
                </a:solidFill>
              </a:rPr>
              <a:t>EZŁ nie jest „prawem” ale znajduje „ograniczone” odzwierciedlenie w WPR 2023-2027.</a:t>
            </a:r>
            <a:endParaRPr lang="pl-PL" dirty="0">
              <a:solidFill>
                <a:srgbClr val="002060"/>
              </a:solidFill>
            </a:endParaRPr>
          </a:p>
          <a:p>
            <a:pPr marL="539750" indent="-539750">
              <a:lnSpc>
                <a:spcPct val="100000"/>
              </a:lnSpc>
              <a:spcBef>
                <a:spcPts val="600"/>
              </a:spcBef>
            </a:pPr>
            <a:endParaRPr lang="pl-PL" b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71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AD3A9-417A-4E28-8F25-0CD3AFF8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916" y="126414"/>
            <a:ext cx="9826318" cy="792035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dirty="0"/>
              <a:t>Rolnictwo polskie a EZŁ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04AB3D-FA7B-4C1A-92BA-77184D50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916" y="1090782"/>
            <a:ext cx="9826318" cy="56053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b="1" dirty="0">
                <a:latin typeface="+mj-lt"/>
              </a:rPr>
              <a:t>Nie były prawdziwe </a:t>
            </a:r>
            <a:r>
              <a:rPr lang="pl-PL" dirty="0">
                <a:latin typeface="+mj-lt"/>
              </a:rPr>
              <a:t>upubliczniane informacje, że polskie rolnictwo </a:t>
            </a:r>
            <a:r>
              <a:rPr lang="pl-PL" b="1" dirty="0">
                <a:latin typeface="+mj-lt"/>
              </a:rPr>
              <a:t>jest „przygotowane” </a:t>
            </a:r>
            <a:r>
              <a:rPr lang="pl-PL" dirty="0">
                <a:latin typeface="+mj-lt"/>
              </a:rPr>
              <a:t>na implementację EZŁ ze względu na strukturę i „rzekomo” niski poziom stosowania chemicznych plonotwórczych środków produkcji:</a:t>
            </a:r>
          </a:p>
          <a:p>
            <a:pPr>
              <a:lnSpc>
                <a:spcPct val="110000"/>
              </a:lnSpc>
            </a:pPr>
            <a:r>
              <a:rPr lang="pl-PL" dirty="0">
                <a:latin typeface="+mj-lt"/>
              </a:rPr>
              <a:t>produktywność gospodarstw rolnych (też pracy i ziemi) w Polsce jest jedną z najniższych w UE,</a:t>
            </a:r>
          </a:p>
          <a:p>
            <a:pPr>
              <a:lnSpc>
                <a:spcPct val="110000"/>
              </a:lnSpc>
            </a:pPr>
            <a:r>
              <a:rPr lang="pl-PL" dirty="0">
                <a:latin typeface="+mj-lt"/>
              </a:rPr>
              <a:t>niższa niż w krajach Europy Zachodniej jest jakość gleb oraz krótszy okres wegetacji, </a:t>
            </a:r>
          </a:p>
          <a:p>
            <a:pPr>
              <a:lnSpc>
                <a:spcPct val="110000"/>
              </a:lnSpc>
            </a:pPr>
            <a:r>
              <a:rPr lang="pl-PL" dirty="0">
                <a:latin typeface="+mj-lt"/>
              </a:rPr>
              <a:t>relatywnie wysoki jest poziom zużycia nawozów mineralnych i antybiotyków, ale również nie niski środków ochrony roślin,</a:t>
            </a:r>
          </a:p>
          <a:p>
            <a:pPr>
              <a:lnSpc>
                <a:spcPct val="110000"/>
              </a:lnSpc>
            </a:pPr>
            <a:r>
              <a:rPr lang="pl-PL" dirty="0">
                <a:latin typeface="+mj-lt"/>
              </a:rPr>
              <a:t>na ogół niższa jest efektywność techniczna stosowania nawozów mineralnych, </a:t>
            </a:r>
          </a:p>
          <a:p>
            <a:pPr>
              <a:lnSpc>
                <a:spcPct val="110000"/>
              </a:lnSpc>
            </a:pPr>
            <a:r>
              <a:rPr lang="pl-PL" dirty="0">
                <a:latin typeface="+mj-lt"/>
              </a:rPr>
              <a:t>konieczność redukcji ich stosowania w polskim rolnictwie może skutkować większym spadkiem produkcji niż w rolnictwie krajów Europy Zachodniej czy Południowej.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88144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35E0F-2481-4D13-9B8D-286C0F6F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1"/>
            <a:ext cx="10515600" cy="1546802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Relacja kosztów ochrony roślin i nawożenia do wartości produkcji roślinnej </a:t>
            </a:r>
            <a:br>
              <a:rPr lang="pl-PL" sz="3200" dirty="0"/>
            </a:br>
            <a:r>
              <a:rPr lang="pl-PL" sz="3200" dirty="0"/>
              <a:t>(wartość produkcji roślinnej = 100)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76CAC99-B76E-47E2-86FF-6C989B9EC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179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6C26797-E355-4DA0-AE35-0F624D5D3044}"/>
              </a:ext>
            </a:extLst>
          </p:cNvPr>
          <p:cNvSpPr txBox="1"/>
          <p:nvPr/>
        </p:nvSpPr>
        <p:spPr>
          <a:xfrm>
            <a:off x="675685" y="6380570"/>
            <a:ext cx="6849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Obliczenia własne na podstawie danych FAOSTAT</a:t>
            </a:r>
          </a:p>
        </p:txBody>
      </p:sp>
    </p:spTree>
    <p:extLst>
      <p:ext uri="{BB962C8B-B14F-4D97-AF65-F5344CB8AC3E}">
        <p14:creationId xmlns:p14="http://schemas.microsoft.com/office/powerpoint/2010/main" val="59574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06C15D-F632-46BC-9179-6226A721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87" y="365129"/>
            <a:ext cx="11037783" cy="869543"/>
          </a:xfrm>
          <a:solidFill>
            <a:srgbClr val="95F52B"/>
          </a:solidFill>
        </p:spPr>
        <p:txBody>
          <a:bodyPr>
            <a:normAutofit/>
          </a:bodyPr>
          <a:lstStyle/>
          <a:p>
            <a:r>
              <a:rPr lang="pl-PL" sz="3600" b="1" dirty="0"/>
              <a:t>Negocjacje i warunki członkostwa w obszarze rolnictwa (II)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20085-BF5E-4EB7-BBF1-464832FB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770"/>
            <a:ext cx="10515600" cy="5045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latin typeface="+mj-lt"/>
              </a:rPr>
              <a:t>Najtrudniejszymi kwestiami były:</a:t>
            </a:r>
          </a:p>
          <a:p>
            <a:pPr lvl="0"/>
            <a:r>
              <a:rPr lang="pl-PL" b="1" dirty="0">
                <a:latin typeface="+mj-lt"/>
              </a:rPr>
              <a:t>poziom dopłat bezpośrednich </a:t>
            </a:r>
            <a:r>
              <a:rPr lang="pl-PL" dirty="0">
                <a:latin typeface="+mj-lt"/>
              </a:rPr>
              <a:t>(2004-2006 – 25% I filar + II filar + budżet PL, razem odpowiednio 55%, 60% i 65%, następnie dopłaty krajowe i osiągnięcie </a:t>
            </a:r>
            <a:r>
              <a:rPr lang="pl-PL" b="1" dirty="0">
                <a:latin typeface="+mj-lt"/>
              </a:rPr>
              <a:t>100% poziomu w roku 2010</a:t>
            </a:r>
            <a:r>
              <a:rPr lang="pl-PL" dirty="0">
                <a:latin typeface="+mj-lt"/>
              </a:rPr>
              <a:t>, a tylko </a:t>
            </a:r>
            <a:r>
              <a:rPr lang="pl-PL" b="1" dirty="0">
                <a:latin typeface="+mj-lt"/>
              </a:rPr>
              <a:t>ze środków UE w roku 2013</a:t>
            </a:r>
            <a:r>
              <a:rPr lang="pl-PL" dirty="0">
                <a:latin typeface="+mj-lt"/>
              </a:rPr>
              <a:t> [</a:t>
            </a:r>
            <a:r>
              <a:rPr lang="pl-PL" b="1" dirty="0">
                <a:latin typeface="+mj-lt"/>
              </a:rPr>
              <a:t>ważne:</a:t>
            </a:r>
            <a:r>
              <a:rPr lang="pl-PL" dirty="0">
                <a:latin typeface="+mj-lt"/>
              </a:rPr>
              <a:t> przyznany poziom zapewnił konkurencyjność na rynku UE])</a:t>
            </a:r>
          </a:p>
          <a:p>
            <a:pPr lvl="0"/>
            <a:r>
              <a:rPr lang="pl-PL" b="1" dirty="0">
                <a:latin typeface="+mj-lt"/>
              </a:rPr>
              <a:t>kwota produkcji mleka </a:t>
            </a:r>
            <a:r>
              <a:rPr lang="pl-PL" dirty="0">
                <a:latin typeface="+mj-lt"/>
              </a:rPr>
              <a:t>– kompromis osiągnięto dopiero podczas szczytu w Kopenhadze 13 grudnia 2002 roku,  (przekroczenie 2005/06, 2012/13 i 2014/15), od kwietnia 2015 kwoty mleczne zostały zniesione,</a:t>
            </a:r>
          </a:p>
          <a:p>
            <a:r>
              <a:rPr lang="pl-PL" dirty="0">
                <a:latin typeface="+mj-lt"/>
              </a:rPr>
              <a:t>(generalnie kwoty produkcji – mleko, cukier oraz ogólnokrajowe </a:t>
            </a:r>
            <a:r>
              <a:rPr lang="pl-PL" dirty="0" err="1">
                <a:latin typeface="+mj-lt"/>
              </a:rPr>
              <a:t>parakwoty</a:t>
            </a:r>
            <a:r>
              <a:rPr lang="pl-PL" dirty="0">
                <a:latin typeface="+mj-lt"/>
              </a:rPr>
              <a:t> – nie okazały się ograniczeniem dla polskiego rolnictwa)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8461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84ADDF-5111-4538-93C0-5A2AD443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580" y="365127"/>
            <a:ext cx="8725770" cy="78798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B443BD-905A-40D8-82E7-50EA14C15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029" y="1108610"/>
            <a:ext cx="9529255" cy="4655660"/>
          </a:xfrm>
        </p:spPr>
        <p:txBody>
          <a:bodyPr/>
          <a:lstStyle/>
          <a:p>
            <a:endParaRPr lang="pl-PL" dirty="0"/>
          </a:p>
          <a:p>
            <a:pPr marL="0" indent="0" algn="ctr">
              <a:buNone/>
            </a:pPr>
            <a:r>
              <a:rPr lang="pl-PL" sz="4400" dirty="0">
                <a:solidFill>
                  <a:srgbClr val="002060"/>
                </a:solidFill>
              </a:rPr>
              <a:t>Symulacja wyników produkcyjnych i ekonomicznych rolnictwa na skutek wdrożenia EZŁ, a głównie </a:t>
            </a:r>
          </a:p>
          <a:p>
            <a:pPr marL="0" indent="0" algn="ctr">
              <a:buNone/>
            </a:pPr>
            <a:r>
              <a:rPr lang="pl-PL" sz="4400" i="1" dirty="0">
                <a:solidFill>
                  <a:srgbClr val="002060"/>
                </a:solidFill>
              </a:rPr>
              <a:t>Strategii od pola do stołu</a:t>
            </a:r>
            <a:endParaRPr lang="pl-PL" sz="4400" i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0897BAD-4391-4589-8C3A-D16116C89CA5}"/>
              </a:ext>
            </a:extLst>
          </p:cNvPr>
          <p:cNvSpPr txBox="1"/>
          <p:nvPr/>
        </p:nvSpPr>
        <p:spPr>
          <a:xfrm>
            <a:off x="1432717" y="5672517"/>
            <a:ext cx="925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Źródło:</a:t>
            </a:r>
            <a:r>
              <a:rPr lang="pl-PL" dirty="0"/>
              <a:t> </a:t>
            </a:r>
            <a:r>
              <a:rPr lang="pl-PL" dirty="0">
                <a:solidFill>
                  <a:srgbClr val="002060"/>
                </a:solidFill>
              </a:rPr>
              <a:t>Raport „</a:t>
            </a:r>
            <a:r>
              <a:rPr lang="pl-PL" i="1" dirty="0">
                <a:solidFill>
                  <a:srgbClr val="002060"/>
                </a:solidFill>
              </a:rPr>
              <a:t>Wpływ Europejskiego Zielonego Ładu na polskie rolnictwo”, </a:t>
            </a:r>
            <a:r>
              <a:rPr lang="pl-PL" dirty="0">
                <a:solidFill>
                  <a:srgbClr val="002060"/>
                </a:solidFill>
              </a:rPr>
              <a:t>przygotowany przez: IUNG-PIB, </a:t>
            </a:r>
            <a:r>
              <a:rPr lang="pl-PL" dirty="0" err="1">
                <a:solidFill>
                  <a:srgbClr val="002060"/>
                </a:solidFill>
              </a:rPr>
              <a:t>IRWiR</a:t>
            </a:r>
            <a:r>
              <a:rPr lang="pl-PL" dirty="0">
                <a:solidFill>
                  <a:srgbClr val="002060"/>
                </a:solidFill>
              </a:rPr>
              <a:t> PAN i Wydział Ekonomiczny UP w Poznaniu. Wyd. Polityka </a:t>
            </a:r>
            <a:r>
              <a:rPr lang="pl-PL" dirty="0" err="1">
                <a:solidFill>
                  <a:srgbClr val="002060"/>
                </a:solidFill>
              </a:rPr>
              <a:t>Insight</a:t>
            </a:r>
            <a:r>
              <a:rPr lang="pl-PL" dirty="0">
                <a:solidFill>
                  <a:srgbClr val="002060"/>
                </a:solidFill>
              </a:rPr>
              <a:t>, 2022.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4356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E7A90-5BE9-4F1A-80D6-150D632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39" y="210393"/>
            <a:ext cx="9571029" cy="1004718"/>
          </a:xfrm>
          <a:solidFill>
            <a:srgbClr val="95F52B"/>
          </a:solidFill>
        </p:spPr>
        <p:txBody>
          <a:bodyPr>
            <a:noAutofit/>
          </a:bodyPr>
          <a:lstStyle/>
          <a:p>
            <a:pPr algn="ctr"/>
            <a:r>
              <a:rPr lang="pl-PL" sz="3600" dirty="0"/>
              <a:t>Scenariusze wdrożenia podstawowych założeń </a:t>
            </a:r>
            <a:r>
              <a:rPr lang="pl-PL" sz="3600" i="1" dirty="0"/>
              <a:t>Strategii od pola do stołu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510596-8DD4-4E07-8AFC-988E6302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839" y="1291551"/>
            <a:ext cx="9571029" cy="49555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>
                <a:latin typeface="+mj-lt"/>
              </a:rPr>
              <a:t>Scenariusz I - </a:t>
            </a:r>
            <a:r>
              <a:rPr lang="pl-PL" dirty="0">
                <a:latin typeface="+mj-lt"/>
              </a:rPr>
              <a:t>bez Europejskiego Zielonego Ładu</a:t>
            </a:r>
          </a:p>
          <a:p>
            <a:pPr marL="0" indent="0">
              <a:buNone/>
            </a:pPr>
            <a:r>
              <a:rPr lang="pl-PL" b="1" dirty="0">
                <a:latin typeface="+mj-lt"/>
              </a:rPr>
              <a:t>Scenariusz II - </a:t>
            </a:r>
            <a:r>
              <a:rPr lang="pl-PL" dirty="0">
                <a:latin typeface="+mj-lt"/>
              </a:rPr>
              <a:t>wdrożenie w całości założeń EZŁ 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b="1" dirty="0">
                <a:latin typeface="+mj-lt"/>
              </a:rPr>
              <a:t>Dodatkowe założenia:</a:t>
            </a:r>
          </a:p>
          <a:p>
            <a:r>
              <a:rPr lang="pl-PL" dirty="0">
                <a:latin typeface="+mj-lt"/>
              </a:rPr>
              <a:t>rolnictwo ekologiczne nie obejmie podstawowych upraw;</a:t>
            </a:r>
          </a:p>
          <a:p>
            <a:r>
              <a:rPr lang="pl-PL" dirty="0">
                <a:latin typeface="+mj-lt"/>
              </a:rPr>
              <a:t>wdrożeniu EZŁ będzie towarzyszył rozwój rolnictwa precyzyjnego;</a:t>
            </a:r>
          </a:p>
          <a:p>
            <a:r>
              <a:rPr lang="pl-PL" dirty="0">
                <a:latin typeface="+mj-lt"/>
              </a:rPr>
              <a:t>analizę wykonano w cenach roku 2021;</a:t>
            </a:r>
          </a:p>
          <a:p>
            <a:r>
              <a:rPr lang="pl-PL" dirty="0">
                <a:latin typeface="+mj-lt"/>
              </a:rPr>
              <a:t>przyjęto spadek powierzchni analizowanych upraw jako skutek obowiązkowego wyłączenia gruntów z produkcji.</a:t>
            </a:r>
          </a:p>
        </p:txBody>
      </p:sp>
    </p:spTree>
    <p:extLst>
      <p:ext uri="{BB962C8B-B14F-4D97-AF65-F5344CB8AC3E}">
        <p14:creationId xmlns:p14="http://schemas.microsoft.com/office/powerpoint/2010/main" val="32082818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BDA2C9-BFFD-4573-A4A2-1B8BF1A1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65" y="117339"/>
            <a:ext cx="9882018" cy="788973"/>
          </a:xfrm>
          <a:solidFill>
            <a:srgbClr val="95F52B"/>
          </a:solidFill>
        </p:spPr>
        <p:txBody>
          <a:bodyPr/>
          <a:lstStyle/>
          <a:p>
            <a:pPr algn="ctr"/>
            <a:r>
              <a:rPr lang="pl-PL" dirty="0"/>
              <a:t>EZŁ – potencjalne skutki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2D46B-C250-4ADE-A8F1-A2580B7C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65" y="1003413"/>
            <a:ext cx="9919151" cy="561991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3400" dirty="0">
                <a:latin typeface="+mj-lt"/>
              </a:rPr>
              <a:t>Wdrożenie pełnej przewidzianej w EZŁ redukcji ochrony roślin (50 proc.) i poziomu nawożenia (20%) </a:t>
            </a:r>
            <a:r>
              <a:rPr lang="pl-PL" sz="3400" b="1" dirty="0">
                <a:latin typeface="+mj-lt"/>
              </a:rPr>
              <a:t>bez odpowiedniego przygotowania </a:t>
            </a:r>
            <a:r>
              <a:rPr lang="pl-PL" sz="3400" dirty="0">
                <a:latin typeface="+mj-lt"/>
              </a:rPr>
              <a:t>spowoduje:</a:t>
            </a:r>
          </a:p>
          <a:p>
            <a:pPr lvl="1">
              <a:lnSpc>
                <a:spcPct val="120000"/>
              </a:lnSpc>
            </a:pPr>
            <a:r>
              <a:rPr lang="pl-PL" sz="3400" dirty="0">
                <a:latin typeface="+mj-lt"/>
              </a:rPr>
              <a:t>spadek plonów i pogorszenie ich jakości,</a:t>
            </a:r>
          </a:p>
          <a:p>
            <a:pPr lvl="1">
              <a:lnSpc>
                <a:spcPct val="120000"/>
              </a:lnSpc>
            </a:pPr>
            <a:r>
              <a:rPr lang="pl-PL" sz="3400" dirty="0">
                <a:latin typeface="+mj-lt"/>
              </a:rPr>
              <a:t>co najmniej kilkunastoprocentowy </a:t>
            </a:r>
            <a:r>
              <a:rPr lang="pl-PL" sz="3400" b="1" dirty="0">
                <a:latin typeface="+mj-lt"/>
              </a:rPr>
              <a:t>spadek produkcji (13%)</a:t>
            </a:r>
            <a:r>
              <a:rPr lang="pl-PL" sz="3400" dirty="0">
                <a:latin typeface="+mj-lt"/>
              </a:rPr>
              <a:t>,</a:t>
            </a:r>
          </a:p>
          <a:p>
            <a:pPr lvl="1">
              <a:lnSpc>
                <a:spcPct val="120000"/>
              </a:lnSpc>
            </a:pPr>
            <a:r>
              <a:rPr lang="pl-PL" sz="3400" dirty="0">
                <a:latin typeface="+mj-lt"/>
              </a:rPr>
              <a:t>podobny </a:t>
            </a:r>
            <a:r>
              <a:rPr lang="pl-PL" sz="3400" b="1" dirty="0">
                <a:latin typeface="+mj-lt"/>
              </a:rPr>
              <a:t>spadek dochodów </a:t>
            </a:r>
            <a:r>
              <a:rPr lang="pl-PL" sz="3400" dirty="0">
                <a:latin typeface="+mj-lt"/>
              </a:rPr>
              <a:t>rolników </a:t>
            </a:r>
            <a:r>
              <a:rPr lang="pl-PL" sz="3400" b="1" dirty="0">
                <a:latin typeface="+mj-lt"/>
              </a:rPr>
              <a:t>(11%)</a:t>
            </a:r>
            <a:r>
              <a:rPr lang="pl-PL" sz="3400" dirty="0">
                <a:latin typeface="+mj-lt"/>
              </a:rPr>
              <a:t>,</a:t>
            </a:r>
          </a:p>
          <a:p>
            <a:pPr lvl="1">
              <a:lnSpc>
                <a:spcPct val="120000"/>
              </a:lnSpc>
            </a:pPr>
            <a:r>
              <a:rPr lang="pl-PL" sz="3400" b="1" dirty="0">
                <a:latin typeface="+mj-lt"/>
              </a:rPr>
              <a:t>pogorszenie bezpieczeństwa żywnościowego </a:t>
            </a:r>
            <a:r>
              <a:rPr lang="pl-PL" sz="3400" dirty="0">
                <a:latin typeface="+mj-lt"/>
              </a:rPr>
              <a:t>w wymiarze fizycznym(mniejsza produkcja rolna) i ekonomicznym (wyższe ceny żywności),</a:t>
            </a:r>
          </a:p>
          <a:p>
            <a:pPr lvl="1">
              <a:lnSpc>
                <a:spcPct val="120000"/>
              </a:lnSpc>
            </a:pPr>
            <a:r>
              <a:rPr lang="pl-PL" sz="3400" b="1" dirty="0">
                <a:latin typeface="+mj-lt"/>
              </a:rPr>
              <a:t>utratę przewag w handlu zagranicznym </a:t>
            </a:r>
            <a:r>
              <a:rPr lang="pl-PL" sz="3400" dirty="0">
                <a:latin typeface="+mj-lt"/>
              </a:rPr>
              <a:t>żywnością,</a:t>
            </a:r>
          </a:p>
          <a:p>
            <a:pPr lvl="1">
              <a:lnSpc>
                <a:spcPct val="120000"/>
              </a:lnSpc>
            </a:pPr>
            <a:r>
              <a:rPr lang="pl-PL" sz="3400" dirty="0">
                <a:latin typeface="+mj-lt"/>
              </a:rPr>
              <a:t>wdrożenie systemu rolnictwa ekologicznego na 25% UR pogłębiłoby spadek produkcji rolnej (</a:t>
            </a:r>
            <a:r>
              <a:rPr lang="pl-PL" sz="3400" i="1" dirty="0">
                <a:latin typeface="+mj-lt"/>
              </a:rPr>
              <a:t>produktywność ziemi w rolnictwie ekologicznym jest kilkukrotnie niższa niż w konwencjonalnym</a:t>
            </a:r>
            <a:r>
              <a:rPr lang="pl-PL" sz="3400" dirty="0">
                <a:latin typeface="+mj-lt"/>
              </a:rPr>
              <a:t>).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pl-PL" dirty="0"/>
          </a:p>
          <a:p>
            <a:pPr lvl="1">
              <a:lnSpc>
                <a:spcPct val="100000"/>
              </a:lnSpc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l-PL" sz="3800" dirty="0">
                <a:solidFill>
                  <a:srgbClr val="C00000"/>
                </a:solidFill>
              </a:rPr>
              <a:t>Uwaga. </a:t>
            </a:r>
            <a:r>
              <a:rPr lang="pl-PL" sz="3800" i="1" dirty="0">
                <a:solidFill>
                  <a:srgbClr val="C00000"/>
                </a:solidFill>
              </a:rPr>
              <a:t>Wyniki analizy zamieszczone w Raporcie są prognozą ostrzegawczą a ich głównym celem jest wskazanie koniecznych działań i dostosowań!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21758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3E666D-CF7E-466D-AA38-D5717E66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91" y="84967"/>
            <a:ext cx="9770619" cy="921508"/>
          </a:xfrm>
          <a:solidFill>
            <a:srgbClr val="95F52B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pl-PL" dirty="0"/>
              <a:t>EZŁ – potencjalne skutki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F8DDE9-8468-4719-AD1D-F5B753DD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707" y="1341428"/>
            <a:ext cx="9700995" cy="543160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>
                <a:latin typeface="+mj-lt"/>
              </a:rPr>
              <a:t>Relacja kosztów ochrony roślin i nawożenia do wartości produkcji roślinnej wskazuje, że istnieją uzasadnione środowiskowo i ekonomicznie przesłanki do implementacji wielu elementów EZŁ w rolnictwie polskim, tzn. można:</a:t>
            </a:r>
          </a:p>
          <a:p>
            <a:pPr>
              <a:lnSpc>
                <a:spcPct val="110000"/>
              </a:lnSpc>
            </a:pPr>
            <a:r>
              <a:rPr lang="pl-PL" dirty="0">
                <a:latin typeface="+mj-lt"/>
              </a:rPr>
              <a:t>zachować poziom produkcji a także go zwiększać (aspekt bezpieczeństwa żywnościowego),</a:t>
            </a:r>
          </a:p>
          <a:p>
            <a:pPr>
              <a:lnSpc>
                <a:spcPct val="110000"/>
              </a:lnSpc>
            </a:pPr>
            <a:r>
              <a:rPr lang="pl-PL" dirty="0">
                <a:latin typeface="+mj-lt"/>
              </a:rPr>
              <a:t>zmniejszyć zużycie chemicznych środków plonotwórczych (aspekt środowiskowy),</a:t>
            </a:r>
          </a:p>
          <a:p>
            <a:pPr>
              <a:lnSpc>
                <a:spcPct val="110000"/>
              </a:lnSpc>
            </a:pPr>
            <a:r>
              <a:rPr lang="pl-PL" dirty="0">
                <a:latin typeface="+mj-lt"/>
              </a:rPr>
              <a:t>poprawić efektywność techniczną wytwarzania (aspekt ekonomiczny).</a:t>
            </a:r>
          </a:p>
          <a:p>
            <a:pPr marL="457200" lvl="1" indent="0">
              <a:buNone/>
            </a:pPr>
            <a:endParaRPr lang="pl-PL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C00000"/>
                </a:solidFill>
                <a:latin typeface="+mj-lt"/>
              </a:rPr>
              <a:t>Odpowiedzią na EZŁ muszą być nowoczesne technologie!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C00000"/>
                </a:solidFill>
                <a:latin typeface="+mj-lt"/>
              </a:rPr>
              <a:t>Inwazja Rosji w Ukrainie stawia wdrożenie EZŁ w nowym świetle: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C00000"/>
                </a:solidFill>
                <a:latin typeface="+mj-lt"/>
              </a:rPr>
              <a:t>podnosi wagę bezpieczeństwa żywnościowego,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C00000"/>
                </a:solidFill>
                <a:latin typeface="+mj-lt"/>
              </a:rPr>
              <a:t>dowodzi konieczności wdrażanie technologii </a:t>
            </a:r>
            <a:r>
              <a:rPr lang="pl-PL" b="1" dirty="0" err="1">
                <a:solidFill>
                  <a:srgbClr val="C00000"/>
                </a:solidFill>
                <a:latin typeface="+mj-lt"/>
              </a:rPr>
              <a:t>nakładooszczędnych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 (w tym energooszczędnych).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l-PL" b="1" dirty="0">
              <a:solidFill>
                <a:srgbClr val="C0000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835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BF37D9-76F8-4DFB-AA35-2CA4CA3A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140" y="158780"/>
            <a:ext cx="9793828" cy="905324"/>
          </a:xfrm>
          <a:solidFill>
            <a:srgbClr val="95F52B"/>
          </a:solidFill>
        </p:spPr>
        <p:txBody>
          <a:bodyPr/>
          <a:lstStyle/>
          <a:p>
            <a:pPr algn="ctr"/>
            <a:r>
              <a:rPr lang="pl-PL" dirty="0"/>
              <a:t>EZŁ – potencjalne skutki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EE6F37-840A-4AFA-94B2-D2725F86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64" y="1149070"/>
            <a:ext cx="9724204" cy="52598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3200" dirty="0">
                <a:latin typeface="+mj-lt"/>
              </a:rPr>
              <a:t>W pełni skuteczną metodą implementacji wymogów EZŁ jest </a:t>
            </a:r>
            <a:r>
              <a:rPr lang="pl-PL" sz="3200" b="1" dirty="0">
                <a:latin typeface="+mj-lt"/>
              </a:rPr>
              <a:t>rolnictwo precyzyjne /rolnictwo 3.0 i rolnictwo 4.0</a:t>
            </a:r>
            <a:r>
              <a:rPr lang="pl-PL" sz="3200" dirty="0">
                <a:latin typeface="+mj-lt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pl-PL" sz="3200" dirty="0">
                <a:latin typeface="+mj-lt"/>
              </a:rPr>
              <a:t>zapewnia utrzymanie wydajności nie mniejszych niż rolnictwo konwencjonalne,</a:t>
            </a:r>
          </a:p>
          <a:p>
            <a:pPr lvl="1">
              <a:lnSpc>
                <a:spcPct val="100000"/>
              </a:lnSpc>
            </a:pPr>
            <a:r>
              <a:rPr lang="pl-PL" sz="3200" dirty="0">
                <a:latin typeface="+mj-lt"/>
              </a:rPr>
              <a:t>jest efektywne technicznie i ekonomicznie,</a:t>
            </a:r>
          </a:p>
          <a:p>
            <a:pPr lvl="1">
              <a:lnSpc>
                <a:spcPct val="100000"/>
              </a:lnSpc>
            </a:pPr>
            <a:r>
              <a:rPr lang="pl-PL" sz="3200" dirty="0">
                <a:latin typeface="+mj-lt"/>
              </a:rPr>
              <a:t>jest korzystne dla środowiska i klimatu,</a:t>
            </a:r>
            <a:endParaRPr lang="pl-PL" sz="3200" i="1" dirty="0"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pl-PL" sz="3200" i="1" dirty="0">
                <a:latin typeface="+mj-lt"/>
              </a:rPr>
              <a:t>ale</a:t>
            </a:r>
          </a:p>
          <a:p>
            <a:pPr lvl="1">
              <a:lnSpc>
                <a:spcPct val="100000"/>
              </a:lnSpc>
            </a:pPr>
            <a:r>
              <a:rPr lang="pl-PL" sz="3200" dirty="0">
                <a:latin typeface="+mj-lt"/>
              </a:rPr>
              <a:t>wymaga wysokich nakładów inwestycyjnych.</a:t>
            </a:r>
          </a:p>
        </p:txBody>
      </p:sp>
    </p:spTree>
    <p:extLst>
      <p:ext uri="{BB962C8B-B14F-4D97-AF65-F5344CB8AC3E}">
        <p14:creationId xmlns:p14="http://schemas.microsoft.com/office/powerpoint/2010/main" val="40547542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1D14AD-48C7-418F-8822-77A1F3EA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24" y="77862"/>
            <a:ext cx="9835602" cy="804173"/>
          </a:xfrm>
          <a:solidFill>
            <a:srgbClr val="95F52B"/>
          </a:solidFill>
        </p:spPr>
        <p:txBody>
          <a:bodyPr/>
          <a:lstStyle/>
          <a:p>
            <a:pPr algn="ctr"/>
            <a:r>
              <a:rPr lang="pl-PL" dirty="0"/>
              <a:t>EZŁ a rolnictwo precyzyjne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38A478-7CF1-4701-8F7F-3CE2175CA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007" y="999367"/>
            <a:ext cx="9770619" cy="55915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dirty="0">
                <a:latin typeface="+mj-lt"/>
              </a:rPr>
              <a:t>Areał 50 ha UR stanowi granicę, przy której istnieje technologiczne i ekonomiczne uzasadnienie stosowania rozwiązań rolnictwa precyzyjnego. 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+mj-lt"/>
              </a:rPr>
              <a:t>Wg PSR 2020 gospodarstw powyżej 50 ha UR w Polsce jest około 40 tysięcy  (3%), użytkują 5 mln ha UR (35%).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+mj-lt"/>
              </a:rPr>
              <a:t>Wdrożenie zasad rolnictwa precyzyjnego to przeciętnie koszt rzędu </a:t>
            </a:r>
            <a:r>
              <a:rPr lang="pl-PL" b="1" dirty="0">
                <a:latin typeface="+mj-lt"/>
              </a:rPr>
              <a:t>150-300 </a:t>
            </a:r>
            <a:r>
              <a:rPr lang="pl-PL" dirty="0">
                <a:latin typeface="+mj-lt"/>
              </a:rPr>
              <a:t>tys. zł na gospodarstwo (</a:t>
            </a:r>
            <a:r>
              <a:rPr lang="pl-PL" i="1" dirty="0">
                <a:latin typeface="+mj-lt"/>
              </a:rPr>
              <a:t>wg cen 2021 r.</a:t>
            </a:r>
            <a:r>
              <a:rPr lang="pl-PL" dirty="0">
                <a:latin typeface="+mj-lt"/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3200" b="1" i="1" dirty="0">
                <a:solidFill>
                  <a:srgbClr val="002060"/>
                </a:solidFill>
                <a:latin typeface="+mj-lt"/>
              </a:rPr>
              <a:t>Szacunek sektorowy: 0,8-1,5 mld zł/rok do 2030 r.</a:t>
            </a:r>
          </a:p>
          <a:p>
            <a:endParaRPr lang="pl-PL" dirty="0">
              <a:highlight>
                <a:srgbClr val="FFFF00"/>
              </a:highligh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48106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D158D4-F5E8-4835-8C66-61D22AD3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749EFC-9694-4352-B836-B4D0DD8F9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600" dirty="0">
                <a:solidFill>
                  <a:srgbClr val="002060"/>
                </a:solidFill>
              </a:rPr>
              <a:t>Krajowy Plan Strategiczny dla WPR 2023-2027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rgbClr val="002060"/>
                </a:solidFill>
              </a:rPr>
              <a:t>a wyzwania dla rolnictwa</a:t>
            </a:r>
          </a:p>
        </p:txBody>
      </p:sp>
    </p:spTree>
    <p:extLst>
      <p:ext uri="{BB962C8B-B14F-4D97-AF65-F5344CB8AC3E}">
        <p14:creationId xmlns:p14="http://schemas.microsoft.com/office/powerpoint/2010/main" val="7246106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ytuł 1"/>
          <p:cNvSpPr>
            <a:spLocks noGrp="1"/>
          </p:cNvSpPr>
          <p:nvPr>
            <p:ph type="title"/>
          </p:nvPr>
        </p:nvSpPr>
        <p:spPr>
          <a:xfrm>
            <a:off x="1007232" y="152487"/>
            <a:ext cx="10341540" cy="982994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kern="0" cap="none" dirty="0">
                <a:latin typeface="Calibri" panose="020F0502020204030204" pitchFamily="34" charset="0"/>
                <a:cs typeface="Calibri" panose="020F0502020204030204" pitchFamily="34" charset="0"/>
              </a:rPr>
              <a:t>PS WPR a wyzwania?</a:t>
            </a:r>
            <a:br>
              <a:rPr lang="pl-PL" kern="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kern="0" cap="none" dirty="0">
                <a:cs typeface="Calibri" panose="020F0502020204030204" pitchFamily="34" charset="0"/>
              </a:rPr>
              <a:t>Plan finansowy 2023-2027 </a:t>
            </a:r>
            <a:r>
              <a:rPr lang="pl-PL" sz="3600" kern="0" dirty="0">
                <a:cs typeface="Calibri" panose="020F0502020204030204" pitchFamily="34" charset="0"/>
              </a:rPr>
              <a:t>(ceny bieżące)</a:t>
            </a:r>
            <a:endParaRPr lang="pl-PL" altLang="pl-PL" sz="3600" kern="0" dirty="0"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839" y="1448631"/>
            <a:ext cx="10086249" cy="5256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Plan finansowy dotyczy lat 2023-2027 - łączny budżet obu filarów WPR wyniesie 22 218 mln euro, </a:t>
            </a:r>
          </a:p>
          <a:p>
            <a:pPr marL="0" indent="0">
              <a:buNone/>
            </a:pPr>
            <a:r>
              <a:rPr lang="pl-PL" sz="2400" dirty="0"/>
              <a:t>	• I filar 	-15 618 mln euro,</a:t>
            </a:r>
          </a:p>
          <a:p>
            <a:pPr marL="0" indent="0">
              <a:buNone/>
            </a:pPr>
            <a:r>
              <a:rPr lang="pl-PL" sz="2400" dirty="0"/>
              <a:t>	</a:t>
            </a:r>
            <a:r>
              <a:rPr lang="es-ES" sz="2400" dirty="0"/>
              <a:t>•</a:t>
            </a:r>
            <a:r>
              <a:rPr lang="pl-PL" sz="2400" dirty="0"/>
              <a:t> </a:t>
            </a:r>
            <a:r>
              <a:rPr lang="es-ES" sz="2400" dirty="0"/>
              <a:t>II filar </a:t>
            </a:r>
            <a:r>
              <a:rPr lang="pl-PL" sz="2400" dirty="0"/>
              <a:t>	</a:t>
            </a:r>
            <a:r>
              <a:rPr lang="es-ES" sz="2400" dirty="0"/>
              <a:t>-</a:t>
            </a:r>
            <a:r>
              <a:rPr lang="pl-PL" sz="2400" dirty="0"/>
              <a:t>  </a:t>
            </a:r>
            <a:r>
              <a:rPr lang="es-ES" sz="2400" dirty="0"/>
              <a:t>6</a:t>
            </a:r>
            <a:r>
              <a:rPr lang="pl-PL" sz="2400" dirty="0"/>
              <a:t> </a:t>
            </a:r>
            <a:r>
              <a:rPr lang="es-ES" sz="2400" dirty="0"/>
              <a:t>600 </a:t>
            </a:r>
            <a:r>
              <a:rPr lang="es-ES" sz="2400" dirty="0" err="1"/>
              <a:t>mln</a:t>
            </a:r>
            <a:r>
              <a:rPr lang="es-ES" sz="2400" dirty="0"/>
              <a:t> euro.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Przesunięcie środków (w wysokości </a:t>
            </a:r>
            <a:r>
              <a:rPr lang="pl-PL" sz="2400" b="1" dirty="0"/>
              <a:t>30% </a:t>
            </a:r>
            <a:r>
              <a:rPr lang="pl-PL" sz="2400" dirty="0"/>
              <a:t>alokacji) z II filaru na I filar spowoduje, że kwoty będą następujące:</a:t>
            </a:r>
          </a:p>
          <a:p>
            <a:pPr marL="0" indent="0">
              <a:buNone/>
            </a:pPr>
            <a:r>
              <a:rPr lang="pl-PL" sz="2400" dirty="0"/>
              <a:t>	• I filar – 17 237 mln euro,</a:t>
            </a:r>
          </a:p>
          <a:p>
            <a:pPr marL="0" indent="0">
              <a:buNone/>
            </a:pPr>
            <a:r>
              <a:rPr lang="pl-PL" sz="2400" dirty="0"/>
              <a:t>	</a:t>
            </a:r>
            <a:r>
              <a:rPr lang="es-ES" sz="2400" dirty="0"/>
              <a:t>•</a:t>
            </a:r>
            <a:r>
              <a:rPr lang="pl-PL" sz="2400" dirty="0"/>
              <a:t> </a:t>
            </a:r>
            <a:r>
              <a:rPr lang="es-ES" sz="2400" dirty="0"/>
              <a:t>II filar –</a:t>
            </a:r>
            <a:r>
              <a:rPr lang="pl-PL" sz="2400" dirty="0"/>
              <a:t>  </a:t>
            </a:r>
            <a:r>
              <a:rPr lang="es-ES" sz="2400" dirty="0"/>
              <a:t>4</a:t>
            </a:r>
            <a:r>
              <a:rPr lang="pl-PL" sz="2400" dirty="0"/>
              <a:t> </a:t>
            </a:r>
            <a:r>
              <a:rPr lang="es-ES" sz="2400" dirty="0"/>
              <a:t>6</a:t>
            </a:r>
            <a:r>
              <a:rPr lang="pl-PL" sz="2400" dirty="0"/>
              <a:t>86</a:t>
            </a:r>
            <a:r>
              <a:rPr lang="es-ES" sz="2400" dirty="0"/>
              <a:t> mln euro.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Istotnemu </a:t>
            </a:r>
            <a:r>
              <a:rPr lang="pl-PL" sz="2400" b="1" dirty="0"/>
              <a:t>zmniejszeniu w PS WPR 2023-2027 </a:t>
            </a:r>
            <a:r>
              <a:rPr lang="pl-PL" sz="2400" dirty="0"/>
              <a:t>uległa kwota środków w </a:t>
            </a:r>
            <a:r>
              <a:rPr lang="pl-PL" sz="2400" b="1" dirty="0"/>
              <a:t>II filarze </a:t>
            </a:r>
            <a:r>
              <a:rPr lang="pl-PL" sz="2400" dirty="0"/>
              <a:t>WPR, co głównie ograniczyło możliwości wspierania działań nakierowanych na cele wsparcia modernizacyjnego (w tym inwestycji z zakresu rolnictwa precyzyjnego).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2" name="Łuk 1"/>
          <p:cNvSpPr/>
          <p:nvPr/>
        </p:nvSpPr>
        <p:spPr>
          <a:xfrm>
            <a:off x="4339531" y="2565555"/>
            <a:ext cx="2660971" cy="1889490"/>
          </a:xfrm>
          <a:prstGeom prst="arc">
            <a:avLst>
              <a:gd name="adj1" fmla="val 18604795"/>
              <a:gd name="adj2" fmla="val 5232830"/>
            </a:avLst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7926163" y="3140968"/>
            <a:ext cx="237626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2 mld (+ 0,8 mld)</a:t>
            </a:r>
          </a:p>
        </p:txBody>
      </p:sp>
    </p:spTree>
    <p:extLst>
      <p:ext uri="{BB962C8B-B14F-4D97-AF65-F5344CB8AC3E}">
        <p14:creationId xmlns:p14="http://schemas.microsoft.com/office/powerpoint/2010/main" val="41577537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54294"/>
            <a:ext cx="9786478" cy="1119628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kern="0" dirty="0">
                <a:latin typeface="Calibri" panose="020F0502020204030204" pitchFamily="34" charset="0"/>
                <a:cs typeface="Calibri" panose="020F0502020204030204" pitchFamily="34" charset="0"/>
              </a:rPr>
              <a:t>PS WPR a wyzwania?</a:t>
            </a:r>
            <a:br>
              <a:rPr lang="pl-PL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kern="0" dirty="0">
                <a:cs typeface="Calibri" panose="020F0502020204030204" pitchFamily="34" charset="0"/>
              </a:rPr>
              <a:t>Plan finansowy 2023-2027 (ceny bieżące)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92077"/>
            <a:ext cx="10515600" cy="458488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2007-2013	- 17,4 mld euro	- </a:t>
            </a:r>
            <a:r>
              <a:rPr lang="pl-PL" b="1" dirty="0"/>
              <a:t>2,5 mld euro/1rok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2014-2020	- 13,6 mld euro	- </a:t>
            </a:r>
            <a:r>
              <a:rPr lang="pl-PL" b="1" dirty="0"/>
              <a:t>1,95 mld euro/rok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2023-2027	- 7,8 mld euro	- </a:t>
            </a:r>
            <a:r>
              <a:rPr lang="pl-PL" b="1" dirty="0"/>
              <a:t>1,55 mld euro/rok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i="1" dirty="0"/>
              <a:t>Na cele inwestycyjne (modernizacyjne) – </a:t>
            </a:r>
            <a:r>
              <a:rPr lang="pl-PL" b="1" i="1" dirty="0"/>
              <a:t>około 50% poziomu z lat 2014-2020</a:t>
            </a:r>
          </a:p>
        </p:txBody>
      </p:sp>
    </p:spTree>
    <p:extLst>
      <p:ext uri="{BB962C8B-B14F-4D97-AF65-F5344CB8AC3E}">
        <p14:creationId xmlns:p14="http://schemas.microsoft.com/office/powerpoint/2010/main" val="37503476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26FB82-5B27-48D0-9566-D47277AF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066" y="102116"/>
            <a:ext cx="9909868" cy="1112654"/>
          </a:xfrm>
          <a:solidFill>
            <a:srgbClr val="95F52B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Interwencje inwestycyjne (rozwojowe) II Filara WPR 2023-2027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AE4D356-05ED-48CF-8AD4-73810D75E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333943"/>
              </p:ext>
            </p:extLst>
          </p:nvPr>
        </p:nvGraphicFramePr>
        <p:xfrm>
          <a:off x="1076856" y="1278544"/>
          <a:ext cx="9909867" cy="5032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331">
                  <a:extLst>
                    <a:ext uri="{9D8B030D-6E8A-4147-A177-3AD203B41FA5}">
                      <a16:colId xmlns:a16="http://schemas.microsoft.com/office/drawing/2014/main" val="2324169038"/>
                    </a:ext>
                  </a:extLst>
                </a:gridCol>
                <a:gridCol w="1621126">
                  <a:extLst>
                    <a:ext uri="{9D8B030D-6E8A-4147-A177-3AD203B41FA5}">
                      <a16:colId xmlns:a16="http://schemas.microsoft.com/office/drawing/2014/main" val="2948021870"/>
                    </a:ext>
                  </a:extLst>
                </a:gridCol>
                <a:gridCol w="1383058">
                  <a:extLst>
                    <a:ext uri="{9D8B030D-6E8A-4147-A177-3AD203B41FA5}">
                      <a16:colId xmlns:a16="http://schemas.microsoft.com/office/drawing/2014/main" val="228357859"/>
                    </a:ext>
                  </a:extLst>
                </a:gridCol>
                <a:gridCol w="1681352">
                  <a:extLst>
                    <a:ext uri="{9D8B030D-6E8A-4147-A177-3AD203B41FA5}">
                      <a16:colId xmlns:a16="http://schemas.microsoft.com/office/drawing/2014/main" val="3545406481"/>
                    </a:ext>
                  </a:extLst>
                </a:gridCol>
              </a:tblGrid>
              <a:tr h="1124792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l-PL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Interwencja</a:t>
                      </a:r>
                      <a:r>
                        <a:rPr lang="pl-PL" sz="16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6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Środki UE (EFRROW) w mln [EUR]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6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Środki publiczne ogółem w mln [EUR]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6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Liczba wspieranych gospodarstw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150745"/>
                  </a:ext>
                </a:extLst>
              </a:tr>
              <a:tr h="674876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l-PL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Inwestycje w gospodarstwach rolnych zwiększające konkurencyjność (dotacja) </a:t>
                      </a:r>
                      <a:endParaRPr lang="pl-PL" sz="18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421,85 </a:t>
                      </a:r>
                      <a:endParaRPr lang="pl-PL" sz="18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767,00 </a:t>
                      </a:r>
                      <a:endParaRPr lang="pl-PL" sz="18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 dirty="0">
                          <a:effectLst/>
                        </a:rPr>
                        <a:t>4555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16627"/>
                  </a:ext>
                </a:extLst>
              </a:tr>
              <a:tr h="674876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l-PL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Inwestycje w gospodarstwach rolnych zwiększające konkurencyjność (IF) </a:t>
                      </a:r>
                      <a:endParaRPr lang="pl-PL" sz="18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33,00 </a:t>
                      </a:r>
                      <a:endParaRPr lang="pl-PL" sz="18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60,00 </a:t>
                      </a:r>
                      <a:endParaRPr lang="pl-PL" sz="18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 dirty="0">
                          <a:effectLst/>
                        </a:rPr>
                        <a:t>1330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950687"/>
                  </a:ext>
                </a:extLst>
              </a:tr>
              <a:tr h="72608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l-PL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Inwestycje w gospodarstwach rolnych w zakresie OZE i poprawy efektywności energetycznej </a:t>
                      </a:r>
                      <a:endParaRPr lang="pl-PL" sz="18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107,25 </a:t>
                      </a:r>
                      <a:endParaRPr lang="pl-PL" sz="18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195,00 </a:t>
                      </a:r>
                      <a:endParaRPr lang="pl-PL" sz="18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 dirty="0">
                          <a:effectLst/>
                        </a:rPr>
                        <a:t>3702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38677"/>
                  </a:ext>
                </a:extLst>
              </a:tr>
              <a:tr h="674876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l-PL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Inwestycje przyczyniające się do ochrony środowiska i klimatu </a:t>
                      </a:r>
                      <a:endParaRPr lang="pl-PL" sz="18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174,82 </a:t>
                      </a:r>
                      <a:endParaRPr lang="pl-PL" sz="18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317,86 </a:t>
                      </a:r>
                      <a:endParaRPr lang="pl-PL" sz="18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0" i="0" dirty="0">
                          <a:effectLst/>
                        </a:rPr>
                        <a:t>7053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153221"/>
                  </a:ext>
                </a:extLst>
              </a:tr>
              <a:tr h="38564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l-PL" sz="1800" b="1" i="0" dirty="0">
                          <a:effectLst/>
                        </a:rPr>
                        <a:t>Razem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1" i="0" dirty="0">
                          <a:effectLst/>
                        </a:rPr>
                        <a:t>736,92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1" i="0" dirty="0">
                          <a:effectLst/>
                        </a:rPr>
                        <a:t>1339,86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1" i="0" dirty="0">
                          <a:effectLst/>
                        </a:rPr>
                        <a:t>16 640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68457"/>
                  </a:ext>
                </a:extLst>
              </a:tr>
              <a:tr h="385643">
                <a:tc gridSpan="4">
                  <a:txBody>
                    <a:bodyPr/>
                    <a:lstStyle/>
                    <a:p>
                      <a:pPr algn="just" rtl="0" fontAlgn="base"/>
                      <a:endParaRPr lang="pl-PL" sz="1800" b="1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base"/>
                      <a:endParaRPr lang="pl-PL" sz="1800" b="1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base"/>
                      <a:endParaRPr lang="pl-PL" sz="1800" b="1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base"/>
                      <a:endParaRPr lang="pl-PL" sz="1800" b="1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206300"/>
                  </a:ext>
                </a:extLst>
              </a:tr>
              <a:tr h="38564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l-PL" sz="1800" b="1" i="0" dirty="0">
                          <a:effectLst/>
                        </a:rPr>
                        <a:t>Wsparcie dla małych gospodarstw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1" i="0" dirty="0">
                          <a:effectLst/>
                        </a:rPr>
                        <a:t>265,10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1" i="0" dirty="0">
                          <a:effectLst/>
                        </a:rPr>
                        <a:t>482,00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pl-PL" sz="1800" b="1" i="0" dirty="0">
                          <a:effectLst/>
                        </a:rPr>
                        <a:t>15 939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62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57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9C3D9C-5406-4052-AB28-9C6FBFDC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04" y="216095"/>
            <a:ext cx="11121332" cy="929884"/>
          </a:xfrm>
          <a:solidFill>
            <a:srgbClr val="95F52B"/>
          </a:solidFill>
        </p:spPr>
        <p:txBody>
          <a:bodyPr>
            <a:noAutofit/>
          </a:bodyPr>
          <a:lstStyle/>
          <a:p>
            <a:r>
              <a:rPr lang="pl-PL" sz="3600" b="1" dirty="0"/>
              <a:t>Negocjacje i warunki członkostwa w obszarze rolnictwa (III)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092895-5014-4CFF-ABB2-6B2DE54C2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070"/>
            <a:ext cx="10515600" cy="5231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Największym sukcesem negocjacji była synergia WPR i JRE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WPR i JRE wespół stworzyły zespół instrumentów regulacyjnych i strumieni funduszy oddziaływujących na sektor rolno-żywnościowy zarówno od strony popytowej jak i podażowej.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Akcesja w sektorze rolnym - podobnie jak w całej gospodarce - przyniosła skutki w dwóch podstawowych obszarach:</a:t>
            </a:r>
          </a:p>
          <a:p>
            <a:pPr lvl="0"/>
            <a:r>
              <a:rPr lang="pl-PL" dirty="0"/>
              <a:t>Uczestnictwo w JRE wraz ze swobodnym przepływem osób, towarów, usług i kapitału – efekt </a:t>
            </a:r>
            <a:r>
              <a:rPr lang="pl-PL" dirty="0" err="1"/>
              <a:t>propopytowy</a:t>
            </a:r>
            <a:r>
              <a:rPr lang="pl-PL" dirty="0"/>
              <a:t> akcesji,</a:t>
            </a:r>
          </a:p>
          <a:p>
            <a:pPr lvl="0"/>
            <a:r>
              <a:rPr lang="pl-PL" dirty="0"/>
              <a:t>Wsparcie rozwoju z budżetu UE, a w rolnictwie dodatkowo wsparcie dochodów rolników – efekt propodażowy.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57270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71F604-971F-4FD4-8201-B4999A79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429" y="148532"/>
            <a:ext cx="9450347" cy="909369"/>
          </a:xfrm>
          <a:solidFill>
            <a:srgbClr val="95F52B"/>
          </a:solidFill>
        </p:spPr>
        <p:txBody>
          <a:bodyPr>
            <a:normAutofit/>
          </a:bodyPr>
          <a:lstStyle/>
          <a:p>
            <a:pPr algn="ctr"/>
            <a:r>
              <a:rPr lang="pl-PL" dirty="0"/>
              <a:t>PS WPR a wyzwania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0AC320-9AF8-4B01-B699-1229667D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411" y="1123273"/>
            <a:ext cx="9385365" cy="554051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b="1" dirty="0">
                <a:latin typeface="+mj-lt"/>
              </a:rPr>
              <a:t>Definicja aktywnego rolnika </a:t>
            </a:r>
            <a:r>
              <a:rPr lang="pl-PL" dirty="0">
                <a:latin typeface="+mj-lt"/>
              </a:rPr>
              <a:t>a występowanie </a:t>
            </a:r>
            <a:r>
              <a:rPr lang="pl-PL" b="1" dirty="0">
                <a:latin typeface="+mj-lt"/>
              </a:rPr>
              <a:t>nierejestrowanych (ustnych) umów dzierżawy</a:t>
            </a:r>
          </a:p>
          <a:p>
            <a:pPr>
              <a:lnSpc>
                <a:spcPct val="120000"/>
              </a:lnSpc>
            </a:pPr>
            <a:r>
              <a:rPr lang="pl-PL" dirty="0">
                <a:latin typeface="+mj-lt"/>
              </a:rPr>
              <a:t>Przyjęcie w polskim rolnictwie granicy </a:t>
            </a:r>
            <a:r>
              <a:rPr lang="pl-PL" b="1" dirty="0">
                <a:latin typeface="+mj-lt"/>
              </a:rPr>
              <a:t>5000 euro </a:t>
            </a:r>
            <a:r>
              <a:rPr lang="pl-PL" dirty="0">
                <a:latin typeface="+mj-lt"/>
              </a:rPr>
              <a:t>płatności bezpośrednich [dotyczy gospodarstw do około </a:t>
            </a:r>
            <a:r>
              <a:rPr lang="pl-PL" b="1" i="1" dirty="0">
                <a:latin typeface="+mj-lt"/>
              </a:rPr>
              <a:t>20 ha UR</a:t>
            </a:r>
            <a:r>
              <a:rPr lang="pl-PL" i="1" dirty="0">
                <a:latin typeface="+mj-lt"/>
              </a:rPr>
              <a:t>, czyli wg PSR 2020 </a:t>
            </a:r>
            <a:r>
              <a:rPr lang="pl-PL" b="1" i="1" dirty="0">
                <a:latin typeface="+mj-lt"/>
              </a:rPr>
              <a:t>86,8%</a:t>
            </a:r>
            <a:r>
              <a:rPr lang="pl-PL" i="1" dirty="0">
                <a:latin typeface="+mj-lt"/>
              </a:rPr>
              <a:t> wszystkich gospodarstw pow. 1 ha, które użytkują </a:t>
            </a:r>
            <a:r>
              <a:rPr lang="pl-PL" b="1" i="1" dirty="0">
                <a:latin typeface="+mj-lt"/>
              </a:rPr>
              <a:t>43,3% UR </a:t>
            </a:r>
            <a:r>
              <a:rPr lang="pl-PL" i="1" dirty="0">
                <a:latin typeface="+mj-lt"/>
              </a:rPr>
              <a:t>w kraju</a:t>
            </a:r>
            <a:r>
              <a:rPr lang="pl-PL" dirty="0">
                <a:latin typeface="+mj-lt"/>
              </a:rPr>
              <a:t>] jako warunku definiującego aktywnego rolnika oznacza umożliwienie występowania praktyki pobierania dopłat przez gospodarstwa, które </a:t>
            </a:r>
            <a:r>
              <a:rPr lang="pl-PL" i="1" dirty="0">
                <a:latin typeface="+mj-lt"/>
              </a:rPr>
              <a:t>de facto</a:t>
            </a:r>
            <a:r>
              <a:rPr lang="pl-PL" dirty="0">
                <a:latin typeface="+mj-lt"/>
              </a:rPr>
              <a:t> nie prowadzącą działalności rolniczej (nie są aktywnym rolnikiem). </a:t>
            </a:r>
          </a:p>
          <a:p>
            <a:pPr>
              <a:lnSpc>
                <a:spcPct val="120000"/>
              </a:lnSpc>
            </a:pPr>
            <a:r>
              <a:rPr lang="pl-PL" dirty="0">
                <a:latin typeface="+mj-lt"/>
              </a:rPr>
              <a:t>Brak formalnych umów dzierżaw ziemi rolniczej wpływa na: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latin typeface="+mj-lt"/>
              </a:rPr>
              <a:t>ubezpieczenia rolne,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latin typeface="+mj-lt"/>
              </a:rPr>
              <a:t>udział w PROW,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latin typeface="+mj-lt"/>
              </a:rPr>
              <a:t>dopłaty do paliwa rolniczego,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latin typeface="+mj-lt"/>
              </a:rPr>
              <a:t>udział w </a:t>
            </a:r>
            <a:r>
              <a:rPr lang="pl-PL" dirty="0" err="1">
                <a:latin typeface="+mj-lt"/>
              </a:rPr>
              <a:t>ekoschematach</a:t>
            </a:r>
            <a:r>
              <a:rPr lang="pl-PL" dirty="0">
                <a:latin typeface="+mj-lt"/>
              </a:rPr>
              <a:t>,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latin typeface="+mj-lt"/>
              </a:rPr>
              <a:t>możliwości korzystania z kredytów,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latin typeface="+mj-lt"/>
              </a:rPr>
              <a:t>skłonność do inwestycji, szczególnie w produkcję zwierzęcą,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latin typeface="+mj-lt"/>
              </a:rPr>
              <a:t>strukturę zasiewów, stosowanie płodozmianu/zmianowania, spełnianie norm środowiskowych,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latin typeface="+mj-lt"/>
              </a:rPr>
              <a:t> i in.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pl-PL" dirty="0"/>
          </a:p>
          <a:p>
            <a:pPr marL="457200" lvl="1" indent="0">
              <a:lnSpc>
                <a:spcPct val="12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8240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EBA02D-1CE0-489B-BD86-B2B1D280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91" y="193389"/>
            <a:ext cx="10515600" cy="915959"/>
          </a:xfrm>
          <a:solidFill>
            <a:srgbClr val="95F52B"/>
          </a:solidFill>
        </p:spPr>
        <p:txBody>
          <a:bodyPr/>
          <a:lstStyle/>
          <a:p>
            <a:pPr algn="ctr"/>
            <a:r>
              <a:rPr lang="pl-PL" dirty="0"/>
              <a:t>PS WPR a wyzwania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886F60-7044-4A0D-9349-0EAF838DB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956"/>
            <a:ext cx="10515600" cy="5248916"/>
          </a:xfrm>
        </p:spPr>
        <p:txBody>
          <a:bodyPr/>
          <a:lstStyle/>
          <a:p>
            <a:pPr lvl="1"/>
            <a:r>
              <a:rPr lang="pl-PL" dirty="0">
                <a:latin typeface="+mj-lt"/>
              </a:rPr>
              <a:t>Wsparcie dla </a:t>
            </a:r>
            <a:r>
              <a:rPr lang="pl-PL" b="1" dirty="0">
                <a:latin typeface="+mj-lt"/>
              </a:rPr>
              <a:t>rolnictwa ekologicznego </a:t>
            </a:r>
            <a:r>
              <a:rPr lang="pl-PL" dirty="0">
                <a:latin typeface="+mj-lt"/>
              </a:rPr>
              <a:t>(też istotny kontekst EZŁ) </a:t>
            </a:r>
          </a:p>
          <a:p>
            <a:pPr lvl="2"/>
            <a:r>
              <a:rPr lang="pl-PL" dirty="0">
                <a:latin typeface="+mj-lt"/>
              </a:rPr>
              <a:t>wsparcie do „powierzchni ekologicznej” (czy racjonalne?)</a:t>
            </a:r>
          </a:p>
          <a:p>
            <a:pPr lvl="2"/>
            <a:r>
              <a:rPr lang="pl-PL" dirty="0">
                <a:latin typeface="+mj-lt"/>
              </a:rPr>
              <a:t>wsparcie do TUZ a ekologiczna produkcja zwierzęca (obsada zwierząt),</a:t>
            </a:r>
          </a:p>
          <a:p>
            <a:pPr lvl="2"/>
            <a:r>
              <a:rPr lang="pl-PL" dirty="0">
                <a:latin typeface="+mj-lt"/>
              </a:rPr>
              <a:t> czy uzasadnione jest wsparcie po okresie konwersji?</a:t>
            </a:r>
          </a:p>
          <a:p>
            <a:pPr lvl="2"/>
            <a:r>
              <a:rPr lang="pl-PL" dirty="0">
                <a:latin typeface="+mj-lt"/>
              </a:rPr>
              <a:t>czy należy gospodarstwa ekologiczne dodatkowo wspierać w innych interwencjach?</a:t>
            </a:r>
          </a:p>
          <a:p>
            <a:pPr lvl="1"/>
            <a:r>
              <a:rPr lang="pl-PL" dirty="0">
                <a:latin typeface="+mj-lt"/>
              </a:rPr>
              <a:t>Wsparcie </a:t>
            </a:r>
            <a:r>
              <a:rPr lang="pl-PL" b="1" dirty="0">
                <a:latin typeface="+mj-lt"/>
              </a:rPr>
              <a:t>ONW</a:t>
            </a:r>
            <a:r>
              <a:rPr lang="pl-PL" dirty="0">
                <a:latin typeface="+mj-lt"/>
              </a:rPr>
              <a:t> – czy powinno być bezwarunkowe (głównie na terenach nizinnych)?</a:t>
            </a:r>
          </a:p>
          <a:p>
            <a:pPr lvl="1"/>
            <a:r>
              <a:rPr lang="pl-PL" dirty="0">
                <a:latin typeface="+mj-lt"/>
              </a:rPr>
              <a:t>Czy uzasadniona jest specjalna </a:t>
            </a:r>
            <a:r>
              <a:rPr lang="pl-PL" b="1" dirty="0">
                <a:latin typeface="+mj-lt"/>
              </a:rPr>
              <a:t>płatność dla małych gospodarstw </a:t>
            </a:r>
            <a:r>
              <a:rPr lang="pl-PL" dirty="0">
                <a:latin typeface="+mj-lt"/>
              </a:rPr>
              <a:t>(225 euro/ha)?</a:t>
            </a:r>
          </a:p>
          <a:p>
            <a:pPr lvl="1"/>
            <a:r>
              <a:rPr lang="pl-PL" dirty="0">
                <a:latin typeface="+mj-lt"/>
              </a:rPr>
              <a:t>Czy uzasadniony jest </a:t>
            </a:r>
            <a:r>
              <a:rPr lang="pl-PL" b="1" dirty="0">
                <a:latin typeface="+mj-lt"/>
              </a:rPr>
              <a:t>brak</a:t>
            </a:r>
            <a:r>
              <a:rPr lang="pl-PL" dirty="0">
                <a:latin typeface="+mj-lt"/>
              </a:rPr>
              <a:t> podstawowych </a:t>
            </a:r>
            <a:r>
              <a:rPr lang="pl-PL" b="1" dirty="0">
                <a:latin typeface="+mj-lt"/>
              </a:rPr>
              <a:t>wymogów</a:t>
            </a:r>
            <a:r>
              <a:rPr lang="pl-PL" dirty="0">
                <a:latin typeface="+mj-lt"/>
              </a:rPr>
              <a:t> w gospodarstwach do 10 ha UR?</a:t>
            </a:r>
          </a:p>
          <a:p>
            <a:pPr lvl="1"/>
            <a:r>
              <a:rPr lang="pl-PL" dirty="0">
                <a:latin typeface="+mj-lt"/>
              </a:rPr>
              <a:t>Czy zasadne jest dalsze utrzymywanie </a:t>
            </a:r>
            <a:r>
              <a:rPr lang="pl-PL" b="1" dirty="0">
                <a:latin typeface="+mj-lt"/>
              </a:rPr>
              <a:t>rozdrobnienie wsparcia </a:t>
            </a:r>
            <a:r>
              <a:rPr lang="pl-PL" dirty="0">
                <a:latin typeface="+mj-lt"/>
              </a:rPr>
              <a:t>– brak racjonalnego ukierunkowania? (np. płatność do zwierząt  - do 1 sztuki bydła</a:t>
            </a:r>
            <a:r>
              <a:rPr lang="pl-PL" dirty="0" smtClean="0">
                <a:latin typeface="+mj-lt"/>
              </a:rPr>
              <a:t>, do </a:t>
            </a:r>
            <a:r>
              <a:rPr lang="pl-PL" dirty="0">
                <a:latin typeface="+mj-lt"/>
              </a:rPr>
              <a:t>1 krowy, redystrybucyjna od 1 ha UR)</a:t>
            </a:r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00944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37FC9A-43AF-4B0B-A4D3-968B73AC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973"/>
            <a:ext cx="10515600" cy="1134115"/>
          </a:xfrm>
          <a:solidFill>
            <a:srgbClr val="95F52B"/>
          </a:solidFill>
        </p:spPr>
        <p:txBody>
          <a:bodyPr/>
          <a:lstStyle/>
          <a:p>
            <a:pPr algn="ctr"/>
            <a:r>
              <a:rPr lang="pl-PL" dirty="0"/>
              <a:t>Inne wyzwania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394061-3CC5-4C7C-B2B7-CE2A34B8C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28"/>
            <a:ext cx="10515600" cy="4841215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+mj-lt"/>
              </a:rPr>
              <a:t>Rynek ziemi:</a:t>
            </a:r>
          </a:p>
          <a:p>
            <a:pPr lvl="1"/>
            <a:r>
              <a:rPr lang="pl-PL" dirty="0">
                <a:latin typeface="+mj-lt"/>
              </a:rPr>
              <a:t>regulacje dot. dzierżawy rolnej,</a:t>
            </a:r>
          </a:p>
          <a:p>
            <a:pPr lvl="1"/>
            <a:r>
              <a:rPr lang="pl-PL" dirty="0">
                <a:latin typeface="+mj-lt"/>
              </a:rPr>
              <a:t>uwolnienie (liberalizacja) obrotu ziemią rolniczą,</a:t>
            </a:r>
          </a:p>
          <a:p>
            <a:pPr lvl="1"/>
            <a:r>
              <a:rPr lang="pl-PL" dirty="0">
                <a:latin typeface="+mj-lt"/>
              </a:rPr>
              <a:t>inne regulacje sprzyjające procesom koncentracji.</a:t>
            </a:r>
          </a:p>
          <a:p>
            <a:r>
              <a:rPr lang="pl-PL" dirty="0">
                <a:latin typeface="+mj-lt"/>
              </a:rPr>
              <a:t>Rozwój produkcji zwierzęcej:</a:t>
            </a:r>
          </a:p>
          <a:p>
            <a:pPr lvl="1"/>
            <a:r>
              <a:rPr lang="pl-PL" dirty="0">
                <a:latin typeface="+mj-lt"/>
              </a:rPr>
              <a:t>jak wspierać?</a:t>
            </a:r>
          </a:p>
          <a:p>
            <a:pPr lvl="1"/>
            <a:r>
              <a:rPr lang="pl-PL" dirty="0">
                <a:latin typeface="+mj-lt"/>
              </a:rPr>
              <a:t>regulacje (krajowe i UE) dla rozwoju produkcji zwierzęcej i lokalizacji inwestycji w produkcji zwierzęcej,</a:t>
            </a:r>
          </a:p>
          <a:p>
            <a:pPr lvl="1"/>
            <a:r>
              <a:rPr lang="pl-PL" dirty="0">
                <a:latin typeface="+mj-lt"/>
              </a:rPr>
              <a:t>prowadzenie efektywnej ogólnospołecznej informacji dotyczącej produkcji rolnej, w tym produkcji zwierzęcej.</a:t>
            </a:r>
          </a:p>
          <a:p>
            <a:r>
              <a:rPr lang="pl-PL" dirty="0">
                <a:latin typeface="+mj-lt"/>
              </a:rPr>
              <a:t>Rozwój przetwórstwa i handlu zagranicznego:</a:t>
            </a:r>
          </a:p>
          <a:p>
            <a:pPr lvl="1"/>
            <a:r>
              <a:rPr lang="pl-PL" dirty="0">
                <a:latin typeface="+mj-lt"/>
              </a:rPr>
              <a:t>poprawa jakości i budowa marek (czy i jak wspierać?),</a:t>
            </a:r>
          </a:p>
          <a:p>
            <a:pPr lvl="1"/>
            <a:r>
              <a:rPr lang="pl-PL" dirty="0">
                <a:latin typeface="+mj-lt"/>
              </a:rPr>
              <a:t>umacnianie pozycji na JRE,</a:t>
            </a:r>
          </a:p>
          <a:p>
            <a:pPr lvl="1"/>
            <a:r>
              <a:rPr lang="pl-PL" dirty="0">
                <a:latin typeface="+mj-lt"/>
              </a:rPr>
              <a:t>pozyskiwanie nowych nabywców i nowych rynków zagranicznych.</a:t>
            </a:r>
          </a:p>
          <a:p>
            <a:pPr lvl="1"/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11507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AD5623-267A-4286-BE8B-F17C421F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67" y="179464"/>
            <a:ext cx="10515600" cy="864901"/>
          </a:xfrm>
          <a:solidFill>
            <a:srgbClr val="95F52B"/>
          </a:solidFill>
        </p:spPr>
        <p:txBody>
          <a:bodyPr/>
          <a:lstStyle/>
          <a:p>
            <a:pPr algn="ctr"/>
            <a:r>
              <a:rPr lang="pl-PL" dirty="0"/>
              <a:t>Inne wyzwania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D4A58F-E466-4BCA-80B6-D08BD31CE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163"/>
            <a:ext cx="10515600" cy="4909800"/>
          </a:xfrm>
        </p:spPr>
        <p:txBody>
          <a:bodyPr/>
          <a:lstStyle/>
          <a:p>
            <a:r>
              <a:rPr lang="pl-PL" b="1" dirty="0">
                <a:latin typeface="+mj-lt"/>
              </a:rPr>
              <a:t>Rozszerzenia UE i dalsze otwieranie rynków:</a:t>
            </a:r>
          </a:p>
          <a:p>
            <a:pPr lvl="1"/>
            <a:r>
              <a:rPr lang="pl-PL" dirty="0">
                <a:latin typeface="+mj-lt"/>
              </a:rPr>
              <a:t>konkurencja w okresach przejściowych i wewnątrzunijna po poszerzeniu UE,</a:t>
            </a:r>
          </a:p>
          <a:p>
            <a:pPr lvl="1"/>
            <a:r>
              <a:rPr lang="pl-PL" dirty="0">
                <a:latin typeface="+mj-lt"/>
              </a:rPr>
              <a:t>konkurencja globalna,</a:t>
            </a:r>
          </a:p>
          <a:p>
            <a:pPr lvl="1"/>
            <a:r>
              <a:rPr lang="pl-PL" dirty="0">
                <a:latin typeface="+mj-lt"/>
              </a:rPr>
              <a:t>problem konkurencyjności na rynku surowców rolnych,</a:t>
            </a:r>
          </a:p>
          <a:p>
            <a:r>
              <a:rPr lang="pl-PL" b="1" dirty="0">
                <a:latin typeface="+mj-lt"/>
              </a:rPr>
              <a:t>Problem poprawy efektywności wytwarzania:</a:t>
            </a:r>
          </a:p>
          <a:p>
            <a:pPr lvl="1"/>
            <a:r>
              <a:rPr lang="pl-PL" dirty="0">
                <a:latin typeface="+mj-lt"/>
              </a:rPr>
              <a:t>wsparcie nowoczesnej intensyfikacji,</a:t>
            </a:r>
          </a:p>
          <a:p>
            <a:pPr lvl="1"/>
            <a:r>
              <a:rPr lang="pl-PL" dirty="0">
                <a:latin typeface="+mj-lt"/>
              </a:rPr>
              <a:t>wsparcie stosowania technologii cyfrowych,</a:t>
            </a:r>
          </a:p>
          <a:p>
            <a:pPr lvl="1"/>
            <a:r>
              <a:rPr lang="pl-PL" dirty="0">
                <a:latin typeface="+mj-lt"/>
              </a:rPr>
              <a:t>wprowadzenie szerszej warunkowości  w większej liczbie interwencji,</a:t>
            </a:r>
          </a:p>
          <a:p>
            <a:pPr lvl="1"/>
            <a:r>
              <a:rPr lang="pl-PL" dirty="0">
                <a:latin typeface="+mj-lt"/>
              </a:rPr>
              <a:t>wprowadzenie rachunkowości w rolnictwie,</a:t>
            </a:r>
          </a:p>
          <a:p>
            <a:pPr lvl="1"/>
            <a:r>
              <a:rPr lang="pl-PL" dirty="0">
                <a:latin typeface="+mj-lt"/>
              </a:rPr>
              <a:t>upowszechnianie i racjonalizacja systemu ubezpieczeń rolnych,</a:t>
            </a:r>
          </a:p>
          <a:p>
            <a:pPr lvl="1"/>
            <a:r>
              <a:rPr lang="pl-PL" dirty="0">
                <a:latin typeface="+mj-lt"/>
              </a:rPr>
              <a:t>rozwój systemu AKIS (w tym rola nauki i doradztwa).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28642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C794B-B185-4957-81F2-933DC40C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D40527-A81F-4AE7-A234-728564139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252" y="2084089"/>
            <a:ext cx="4346735" cy="34580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sz="63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pl-PL" sz="6300" dirty="0">
                <a:solidFill>
                  <a:srgbClr val="002060"/>
                </a:solidFill>
                <a:latin typeface="+mj-lt"/>
              </a:rPr>
              <a:t>Dziękuję</a:t>
            </a:r>
          </a:p>
        </p:txBody>
      </p:sp>
      <p:pic>
        <p:nvPicPr>
          <p:cNvPr id="8194" name="Picture 2" descr="upload.wikimedia.org/wikipedia/commons/thumb/b/b7/...">
            <a:extLst>
              <a:ext uri="{FF2B5EF4-FFF2-40B4-BE49-F238E27FC236}">
                <a16:creationId xmlns:a16="http://schemas.microsoft.com/office/drawing/2014/main" id="{CDD122AA-7A82-42AA-91A4-D1709477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38" y="723404"/>
            <a:ext cx="4882988" cy="303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5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59A01-0837-4DCE-ADC3-EA8195F4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4ECDB1-D69F-4852-AD1E-EA3C141B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800" b="1" dirty="0" err="1">
                <a:solidFill>
                  <a:srgbClr val="002060"/>
                </a:solidFill>
                <a:latin typeface="+mj-lt"/>
              </a:rPr>
              <a:t>II.Rolnictwo</a:t>
            </a:r>
            <a:r>
              <a:rPr lang="pl-PL" sz="4800" b="1" dirty="0">
                <a:solidFill>
                  <a:srgbClr val="002060"/>
                </a:solidFill>
                <a:latin typeface="+mj-lt"/>
              </a:rPr>
              <a:t> polskie w UE – funkcjonowanie </a:t>
            </a:r>
          </a:p>
          <a:p>
            <a:pPr marL="0" indent="0" algn="ctr">
              <a:buNone/>
            </a:pPr>
            <a:r>
              <a:rPr lang="pl-PL" sz="4800" b="1" dirty="0">
                <a:solidFill>
                  <a:srgbClr val="002060"/>
                </a:solidFill>
                <a:latin typeface="+mj-lt"/>
              </a:rPr>
              <a:t>i skutki</a:t>
            </a:r>
          </a:p>
          <a:p>
            <a:pPr marL="0" indent="0" algn="ctr">
              <a:buNone/>
            </a:pPr>
            <a:endParaRPr lang="pl-PL" sz="48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pl-PL" sz="4800" i="1" dirty="0">
                <a:solidFill>
                  <a:srgbClr val="002060"/>
                </a:solidFill>
                <a:latin typeface="+mj-lt"/>
              </a:rPr>
              <a:t>1.Transfery finansowe do rolnictwa z tytułu WPR</a:t>
            </a:r>
          </a:p>
          <a:p>
            <a:pPr marL="0" indent="0">
              <a:buNone/>
            </a:pPr>
            <a:endParaRPr lang="pl-PL" sz="4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79828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1724</TotalTime>
  <Words>7099</Words>
  <Application>Microsoft Office PowerPoint</Application>
  <PresentationFormat>Panoramiczny</PresentationFormat>
  <Paragraphs>1850</Paragraphs>
  <Slides>84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84</vt:i4>
      </vt:variant>
    </vt:vector>
  </HeadingPairs>
  <TitlesOfParts>
    <vt:vector size="98" baseType="lpstr">
      <vt:lpstr>Arial</vt:lpstr>
      <vt:lpstr>Arial Narrow</vt:lpstr>
      <vt:lpstr>Calibri</vt:lpstr>
      <vt:lpstr>Calibri Light</vt:lpstr>
      <vt:lpstr>等线 Light</vt:lpstr>
      <vt:lpstr>EC Square Sans Pro</vt:lpstr>
      <vt:lpstr>Helvetica</vt:lpstr>
      <vt:lpstr>Symbol</vt:lpstr>
      <vt:lpstr>Times New Roman</vt:lpstr>
      <vt:lpstr>Times New Roman CE</vt:lpstr>
      <vt:lpstr>Trebuchet MS</vt:lpstr>
      <vt:lpstr>Wingdings</vt:lpstr>
      <vt:lpstr>Motyw pakietu Office</vt:lpstr>
      <vt:lpstr>Document</vt:lpstr>
      <vt:lpstr>Rolnictwo polskie 20 lat po akcesji do UE – wykorzystane szanse, skutki i wyzwania</vt:lpstr>
      <vt:lpstr>PLAN</vt:lpstr>
      <vt:lpstr>Prezentacja programu PowerPoint</vt:lpstr>
      <vt:lpstr>Priorytety we Wspólnej Polityce Rolnej </vt:lpstr>
      <vt:lpstr> Opinie o członkostwie Polski w UE </vt:lpstr>
      <vt:lpstr>Negocjacje i warunki członkostwa w obszarze rolnictwa (I)</vt:lpstr>
      <vt:lpstr>Negocjacje i warunki członkostwa w obszarze rolnictwa (II)</vt:lpstr>
      <vt:lpstr>Negocjacje i warunki członkostwa w obszarze rolnictwa (III)</vt:lpstr>
      <vt:lpstr>Prezentacja programu PowerPoint</vt:lpstr>
      <vt:lpstr>  Transfery finansowe z unijnego budżetu do Polski (w mld EUR)  (od 1 maja 2004 r. do końca  lutego 2024 r.) </vt:lpstr>
      <vt:lpstr>Udział środków UE w budżecie rolnym Polski (%)</vt:lpstr>
      <vt:lpstr>Prezentacja programu PowerPoint</vt:lpstr>
      <vt:lpstr>Płatności z tytułu realizacji WPR 2004-2023</vt:lpstr>
      <vt:lpstr>Prezentacja programu PowerPoint</vt:lpstr>
      <vt:lpstr> Wolumen i wzrost produkcji rolnej w UE-27 i wybranych krajach członkowskich, ceny stałe 2015 roku (mld euro w cenach bazowych) UE-27  [we wszystkich analizowanych latach w celu zachowania porównywalności bez Wielkiej Brytanii (też w okresie członkostwa), ale z Chorwacją (też przed rokiem 2007)]. </vt:lpstr>
      <vt:lpstr>Dynamika produkcji i wartości dodanej brutto w rolnictwie polskim w latach 2004–2022 (ceny stałe; 2004 r. = 100)</vt:lpstr>
      <vt:lpstr>Fizyczne rozmiary produkcji rolnej - produkcja roślinna</vt:lpstr>
      <vt:lpstr>Fizyczne rozmiary produkcji rolnej - produkcja zwierzęca</vt:lpstr>
      <vt:lpstr>Stopień samowystarczalności żywnościowej w EWG/UE (%)</vt:lpstr>
      <vt:lpstr>Kraje UE w światowym rankingu bezpieczeństwa żywnościowego (GFSI) w 2022 roku (113 krajów, w tym 19 UE)</vt:lpstr>
      <vt:lpstr> Dynamika realnych dochodów przedsiębiorcy rolnego 2015=100 </vt:lpstr>
      <vt:lpstr>Dochody rolnictwa (dochód przedsiębiorcy rolnego) i kwota zrealizowanych płatności bezpośrednich w ramach kampanii 2004 -2023 (dane na dzień 31 marca 2024 r.) oraz wsparcia PROW; (ceny bieżące w mld PLN)</vt:lpstr>
      <vt:lpstr>Prezentacja programu PowerPoint</vt:lpstr>
      <vt:lpstr> Dynamika sprzedaży detalicznej żywności i napojów bezalkoholowych oraz produkcji towarowej rolnictwa i produkcji sprzedanej przemysłu spożywczego w latach 2005-2022 (2005=100) (ceny stałe)  </vt:lpstr>
      <vt:lpstr>Handel towarami rolno-spożywczymi w latach 2004 - 2023*</vt:lpstr>
      <vt:lpstr>Dynamika handlu zagranicznego produktami rolno-spożywczymi w Polsce latach 2005 -2022 (ceny stałe, 2005=100)</vt:lpstr>
      <vt:lpstr>Prezentacja programu PowerPoint</vt:lpstr>
      <vt:lpstr>Wpływ środków UE na rozmiar nakładów inwestycyjnych w rolnictwie polskim</vt:lpstr>
      <vt:lpstr> Określanie efektu netto interwencji  </vt:lpstr>
      <vt:lpstr>Efekty wsparcia gospodarstw rolnych środkami proinwestycyjnymi WPR</vt:lpstr>
      <vt:lpstr>Prezentacja programu PowerPoint</vt:lpstr>
      <vt:lpstr>Zmiany w strukturze gospodarstw rolnych </vt:lpstr>
      <vt:lpstr>Zmiany w strukturze użytków rolnych</vt:lpstr>
      <vt:lpstr> Progi wielkości obszarowej wyznaczające przyrost liczby gospodarstw w krajach UE (w ha)a </vt:lpstr>
      <vt:lpstr> Przeciętna powierzchnia gospodarstw rolnych w krajach UE w 2007 i 2020 roku (ha) </vt:lpstr>
      <vt:lpstr>Gospodarstwa i użytki rolne w grupie obszarowej gospodarstw powyżej 50 ha w 2020 r. (%)</vt:lpstr>
      <vt:lpstr>Gospodarstwa i Standardowa Produkcja w grupach ekonomicznych gospodarstw powyżej 100 tys. euro w 2020 r. (%)</vt:lpstr>
      <vt:lpstr>  </vt:lpstr>
      <vt:lpstr>Prezentacja programu PowerPoint</vt:lpstr>
      <vt:lpstr>Przeciętny miesięczny dochód rozporządzalny na jedną osobę w gospodarstwach domowych według grup społeczno-ekonomicznych w 2022 r.</vt:lpstr>
      <vt:lpstr>Dochody rozporządzalne na jedną osobę w gospodarstwach domowych według grup społeczno-ekonomicznych w latach 2010 - 2022</vt:lpstr>
      <vt:lpstr>Charakterystyka mieszkań użytkowanych przez gospodarstwa domowe według grup społeczno-ekonomicznych w 2022 r.</vt:lpstr>
      <vt:lpstr>Wyposażenie mieszkań w urządzenia i instalacje techniczno-sanitarne według grup społeczno-ekonomicznych w 2022 r.</vt:lpstr>
      <vt:lpstr>Wyposażenie w niektóre przedmioty trwałego użytkowania gospodarstw domowych według grup społeczno-ekonomicznych w 2022 r.</vt:lpstr>
      <vt:lpstr>Efekty członkostwa – uwagi końcowe (I)</vt:lpstr>
      <vt:lpstr>Efekty członkostwa – uwagi końcowe (II)</vt:lpstr>
      <vt:lpstr>Efekty członkostwa – uwagi końcowe (III)</vt:lpstr>
      <vt:lpstr>Prezentacja programu PowerPoint</vt:lpstr>
      <vt:lpstr>Uwarunkowania popytowe (wzrost popytu globalnego)</vt:lpstr>
      <vt:lpstr>Liczba i udział osób niedożywionych </vt:lpstr>
      <vt:lpstr>Zmiany w spożyciu mięsa na świecie w latach  1961-2018 – w kilogramach na mieszkańca rocznie</vt:lpstr>
      <vt:lpstr>Spożycie białka w Chinach – w gramach na mieszkańca dziennie w latach 1961– 2018</vt:lpstr>
      <vt:lpstr>Uwarunkowania podażowe - zasoby ziemi rolniczej </vt:lpstr>
      <vt:lpstr>Ilość osób „żywiona” przez jednego rolnika</vt:lpstr>
      <vt:lpstr>Co to za budynek? Jakie jest jego przeznaczenie???</vt:lpstr>
      <vt:lpstr>Obiekt funkcjonujący od 2018 roku</vt:lpstr>
      <vt:lpstr>Wpływ globalnego ocieplenia na warunki dla produkcji rolnej</vt:lpstr>
      <vt:lpstr>Prezentacja programu PowerPoint</vt:lpstr>
      <vt:lpstr>„Złoty” trójkąt wzrostu produktywności</vt:lpstr>
      <vt:lpstr>Nowy paradygmat – tak !, ale jaki?</vt:lpstr>
      <vt:lpstr> Nowy paradygmat – tak !, ale jaki? </vt:lpstr>
      <vt:lpstr>Nowy paradygmat – tak !, ale jaki?</vt:lpstr>
      <vt:lpstr>Prezentacja programu PowerPoint</vt:lpstr>
      <vt:lpstr>Europejski Zielony Ład (EZŁ) i Europejski Model Rolnictwa (EMR)</vt:lpstr>
      <vt:lpstr>Europejski Zielony Ład</vt:lpstr>
      <vt:lpstr>Prezentacja programu PowerPoint</vt:lpstr>
      <vt:lpstr>Zielony Ład - strategia „od pola do stołu” - cele do 2030 r. </vt:lpstr>
      <vt:lpstr>Rolnictwo polskie a EZŁ</vt:lpstr>
      <vt:lpstr> Relacja kosztów ochrony roślin i nawożenia do wartości produkcji roślinnej  (wartość produkcji roślinnej = 100) </vt:lpstr>
      <vt:lpstr>Prezentacja programu PowerPoint</vt:lpstr>
      <vt:lpstr>Scenariusze wdrożenia podstawowych założeń Strategii od pola do stołu</vt:lpstr>
      <vt:lpstr>EZŁ – potencjalne skutki</vt:lpstr>
      <vt:lpstr>EZŁ – potencjalne skutki</vt:lpstr>
      <vt:lpstr>EZŁ – potencjalne skutki</vt:lpstr>
      <vt:lpstr>EZŁ a rolnictwo precyzyjne</vt:lpstr>
      <vt:lpstr>Prezentacja programu PowerPoint</vt:lpstr>
      <vt:lpstr>PS WPR a wyzwania? Plan finansowy 2023-2027 (ceny bieżące)</vt:lpstr>
      <vt:lpstr>PS WPR a wyzwania? Plan finansowy 2023-2027 (ceny bieżące)</vt:lpstr>
      <vt:lpstr>Interwencje inwestycyjne (rozwojowe) II Filara WPR 2023-2027</vt:lpstr>
      <vt:lpstr>PS WPR a wyzwania</vt:lpstr>
      <vt:lpstr>PS WPR a wyzwania</vt:lpstr>
      <vt:lpstr>Inne wyzwania</vt:lpstr>
      <vt:lpstr>Inne wyzwania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Poczta Walenty</dc:creator>
  <cp:lastModifiedBy>OI</cp:lastModifiedBy>
  <cp:revision>125</cp:revision>
  <dcterms:created xsi:type="dcterms:W3CDTF">2024-04-20T15:35:30Z</dcterms:created>
  <dcterms:modified xsi:type="dcterms:W3CDTF">2024-05-08T08:27:40Z</dcterms:modified>
</cp:coreProperties>
</file>