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406" r:id="rId2"/>
    <p:sldId id="372" r:id="rId3"/>
    <p:sldId id="512" r:id="rId4"/>
    <p:sldId id="515" r:id="rId5"/>
    <p:sldId id="516" r:id="rId6"/>
    <p:sldId id="481" r:id="rId7"/>
    <p:sldId id="478" r:id="rId8"/>
    <p:sldId id="485" r:id="rId9"/>
    <p:sldId id="486" r:id="rId10"/>
    <p:sldId id="517" r:id="rId11"/>
    <p:sldId id="488" r:id="rId12"/>
    <p:sldId id="492" r:id="rId13"/>
    <p:sldId id="497" r:id="rId14"/>
    <p:sldId id="496" r:id="rId15"/>
    <p:sldId id="500" r:id="rId16"/>
    <p:sldId id="501" r:id="rId17"/>
    <p:sldId id="503" r:id="rId18"/>
    <p:sldId id="502" r:id="rId19"/>
    <p:sldId id="505" r:id="rId20"/>
    <p:sldId id="499" r:id="rId21"/>
    <p:sldId id="489" r:id="rId22"/>
    <p:sldId id="490" r:id="rId23"/>
    <p:sldId id="493" r:id="rId24"/>
    <p:sldId id="494" r:id="rId25"/>
    <p:sldId id="495" r:id="rId26"/>
    <p:sldId id="439" r:id="rId27"/>
    <p:sldId id="507" r:id="rId28"/>
    <p:sldId id="508" r:id="rId29"/>
    <p:sldId id="509" r:id="rId30"/>
    <p:sldId id="510" r:id="rId31"/>
    <p:sldId id="511" r:id="rId32"/>
    <p:sldId id="459" r:id="rId33"/>
    <p:sldId id="460" r:id="rId34"/>
    <p:sldId id="391" r:id="rId35"/>
  </p:sldIdLst>
  <p:sldSz cx="9144000" cy="6858000" type="screen4x3"/>
  <p:notesSz cx="6881813" cy="97107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5" autoAdjust="0"/>
  </p:normalViewPr>
  <p:slideViewPr>
    <p:cSldViewPr>
      <p:cViewPr varScale="1">
        <p:scale>
          <a:sx n="71" d="100"/>
          <a:sy n="71" d="100"/>
        </p:scale>
        <p:origin x="120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0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Środki</a:t>
            </a:r>
            <a:r>
              <a:rPr lang="en-US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finansowe</a:t>
            </a:r>
            <a:r>
              <a:rPr lang="en-US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wypłacone</a:t>
            </a:r>
            <a:r>
              <a:rPr lang="en-US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ramach WPR </a:t>
            </a:r>
            <a:r>
              <a:rPr lang="en-US" sz="1800" b="1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przez</a:t>
            </a:r>
            <a:r>
              <a:rPr lang="en-US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ARiMR</a:t>
            </a:r>
            <a:r>
              <a:rPr lang="en-US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800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en-US" sz="1800" b="1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latach</a:t>
            </a:r>
            <a:r>
              <a:rPr lang="en-US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2002-202</a:t>
            </a:r>
            <a:r>
              <a:rPr lang="pl-PL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w mld zł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0302323593694675"/>
          <c:y val="2.1406441105423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'Ryc. 3. Wsparcie U'!$B$3</c:f>
              <c:strCache>
                <c:ptCount val="1"/>
                <c:pt idx="0">
                  <c:v>Wartość pomocy publicznej w mld złotych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'Ryc. 3. Wsparcie U'!$A$4:$A$9</c:f>
              <c:strCache>
                <c:ptCount val="6"/>
                <c:pt idx="0">
                  <c:v>Wsparcie bezpośrednie</c:v>
                </c:pt>
                <c:pt idx="1">
                  <c:v>SPO Rolnictwo 2004-2006</c:v>
                </c:pt>
                <c:pt idx="2">
                  <c:v>PROW 2004-2026</c:v>
                </c:pt>
                <c:pt idx="3">
                  <c:v>PROW 2007-2013</c:v>
                </c:pt>
                <c:pt idx="4">
                  <c:v>PROW 2014-2020 </c:v>
                </c:pt>
                <c:pt idx="5">
                  <c:v>SAPARD</c:v>
                </c:pt>
              </c:strCache>
            </c:strRef>
          </c:cat>
          <c:val>
            <c:numRef>
              <c:f>'Ryc. 3. Wsparcie U'!$B$4:$B$9</c:f>
              <c:numCache>
                <c:formatCode>General</c:formatCode>
                <c:ptCount val="6"/>
                <c:pt idx="0">
                  <c:v>234.15</c:v>
                </c:pt>
                <c:pt idx="1">
                  <c:v>7.57</c:v>
                </c:pt>
                <c:pt idx="2">
                  <c:v>10.88</c:v>
                </c:pt>
                <c:pt idx="3">
                  <c:v>74.290000000000006</c:v>
                </c:pt>
                <c:pt idx="4">
                  <c:v>53.68</c:v>
                </c:pt>
                <c:pt idx="5">
                  <c:v>4.51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8E-4B1C-A667-0EB88B5B3A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1108064"/>
        <c:axId val="550341296"/>
      </c:barChart>
      <c:catAx>
        <c:axId val="541108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0341296"/>
        <c:crosses val="autoZero"/>
        <c:auto val="1"/>
        <c:lblAlgn val="ctr"/>
        <c:lblOffset val="100"/>
        <c:noMultiLvlLbl val="0"/>
      </c:catAx>
      <c:valAx>
        <c:axId val="550341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110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43CE416B-9F0A-42BC-9888-928B2CCA482F}" type="datetimeFigureOut">
              <a:rPr lang="pl-PL" smtClean="0"/>
              <a:t>06.05.2024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BED4B5E3-4021-4741-9AEF-E5FC331D3D2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6534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3A1E0-ED9D-4C47-AD5D-323B0622BA10}" type="datetimeFigureOut">
              <a:rPr lang="pl-PL" smtClean="0"/>
              <a:t>06.05.2024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975" y="4613275"/>
            <a:ext cx="5505450" cy="4368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D6223-1520-4134-B360-04BA7B1E9CE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872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1823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5793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7380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61494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2817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6256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1513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5015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3725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12000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1558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06440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20131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Transatlantycka platforma współpracy w dziedzinie rolnictwa zaprojektowana, aby stawić czoła globalnym wyzwaniom zrównoważonego rozwoju i zmian klimatycznych. Wierzymy, że nauka i innowacje przyniosą bardziej zrównoważone rolnictwo. Musimy współpracować, aby opracować systemy i rozwiązania, które są dobre dla producentów rolnych, dobre dla konsumentów, dobre dla firm, dobre dla naszych społeczności i dobre dla naszej planety. Obejmuje to uczciwe i otwarte rynki na poziomie lokalnym, regionalnym i międzynarodowym, które wzmacniają bezpieczeństwo żywnościowe i zrównoważone systemy żywnościowe.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8643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Transatlantycka platforma współpracy w dziedzinie rolnictwa zaprojektowana, aby stawić czoła globalnym wyzwaniom zrównoważonego rozwoju i zmian klimatycznych. Wierzymy, że nauka i innowacje przyniosą bardziej zrównoważone rolnictwo. Musimy współpracować, aby opracować systemy i rozwiązania, które są dobre dla producentów rolnych, dobre dla konsumentów, dobre dla firm, dobre dla naszych społeczności i dobre dla naszej planety. Obejmuje to uczciwe i otwarte rynki na poziomie lokalnym, regionalnym i międzynarodowym, które wzmacniają bezpieczeństwo żywnościowe i zrównoważone systemy żywnościowe.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4648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Transatlantycka platforma współpracy w dziedzinie rolnictwa zaprojektowana, aby stawić czoła globalnym wyzwaniom zrównoważonego rozwoju i zmian klimatycznych. Wierzymy, że nauka i innowacje przyniosą bardziej zrównoważone rolnictwo. Musimy współpracować, aby opracować systemy i rozwiązania, które są dobre dla producentów rolnych, dobre dla konsumentów, dobre dla firm, dobre dla naszych społeczności i dobre dla naszej planety. Obejmuje to uczciwe i otwarte rynki na poziomie lokalnym, regionalnym i międzynarodowym, które wzmacniają bezpieczeństwo żywnościowe i zrównoważone systemy żywnościowe.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87305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82279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55144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61170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34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0565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2843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5755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714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52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5134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6458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D6223-1520-4134-B360-04BA7B1E9CE9}" type="slidenum">
              <a:rPr lang="pl-PL" smtClean="0"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7685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64E9-2F5D-49EC-9DEE-72702F6444DE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41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F35B-79A8-4386-9D16-BA73B608D63E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753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6533-B9DF-4C22-A3FE-7621F00914FF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92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D2CF-4A13-42DD-8A13-D05536537897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239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CE71-54FF-4CCD-9DD7-971290DE65A9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649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F092-B998-4241-B513-ECD1B107B0D1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043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E983-7707-4726-8B40-41E20DF47143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160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7E9A-6E16-417C-AF92-7581314E9838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468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1D03C-E0AE-4175-8C5C-A29138B101C9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605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5319-223B-4DA2-99BB-97E99B0FCE8E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08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A36D-47B3-4C46-B8DD-5F44AFAA0488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118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D0C8B-4AA2-4403-8378-A2F002E76E73}" type="datetime1">
              <a:rPr lang="pl-PL" smtClean="0"/>
              <a:t>06.05.2024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10D81-D4A7-4773-AD72-31876AD0FAA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141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0" y="980728"/>
            <a:ext cx="9144000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pl-PL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Instytucjonalne uwarunkowania wsparcia finansowego polskiego rolnictwa z funduszy UE</a:t>
            </a:r>
            <a:endParaRPr lang="pl-PL" sz="44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pl-PL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5085184"/>
            <a:ext cx="9144000" cy="1104528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Mirosław Drygas</a:t>
            </a:r>
          </a:p>
          <a:p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Warszawa,  8 maja 2024 r.</a:t>
            </a:r>
          </a:p>
          <a:p>
            <a:endParaRPr lang="pl-PL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400" b="1" dirty="0">
              <a:solidFill>
                <a:srgbClr val="001848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1025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AB9C009C-0C3E-07FF-FABA-8A04232C8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A4394FA0-3687-882A-5C4F-66E525CF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10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8FBC3E8-EA2B-2A10-B874-02B2BF19332F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Kalendarium ważniejszych dokumentów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79FDD30-3CAC-1E98-0354-B520C7334F02}"/>
              </a:ext>
            </a:extLst>
          </p:cNvPr>
          <p:cNvSpPr txBox="1"/>
          <p:nvPr/>
        </p:nvSpPr>
        <p:spPr>
          <a:xfrm>
            <a:off x="179512" y="1628800"/>
            <a:ext cx="896448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Umowa Stowarzyszeniowa - 1991.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Wniosek o członkostwo       - 1994.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Narodowa Strategia integracji - 1997.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Partnerstwo dla Członkostwa – 1997.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Narodowy Program Przygotowania do Członkostwa - 1998.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2000 – marzec 1999.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Spójna polityka strukturalna i rozwoju obszarów wiejskich - 1999.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pl-PL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Traktat Akcesyjny - 2003.</a:t>
            </a:r>
          </a:p>
        </p:txBody>
      </p:sp>
    </p:spTree>
    <p:extLst>
      <p:ext uri="{BB962C8B-B14F-4D97-AF65-F5344CB8AC3E}">
        <p14:creationId xmlns:p14="http://schemas.microsoft.com/office/powerpoint/2010/main" val="1881393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1334881"/>
            <a:ext cx="9129057" cy="101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Rola instytucji w procesach transformacji i rozwoju rolnictwa w Polsce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484785"/>
            <a:ext cx="9129057" cy="403833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9818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136525"/>
            <a:ext cx="9129057" cy="62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Agencja Restrukturyzacji i Modernizacji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12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A6A6041-E42F-2B2F-69EB-9A0C7D631A8D}"/>
              </a:ext>
            </a:extLst>
          </p:cNvPr>
          <p:cNvSpPr txBox="1"/>
          <p:nvPr/>
        </p:nvSpPr>
        <p:spPr>
          <a:xfrm>
            <a:off x="-1555" y="1052736"/>
            <a:ext cx="8894036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Jedną z pierwszych odpowiedzi na gwałtownie rosnące zadłużenie sektora rolno-żywnościowego było </a:t>
            </a:r>
            <a:r>
              <a:rPr lang="pl-PL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utworzenie w 1992 r. Funduszu Restrukturyzacji i Oddłużenia Rolnictwa (</a:t>
            </a:r>
            <a:r>
              <a:rPr lang="pl-PL" sz="2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FRiOR</a:t>
            </a:r>
            <a:r>
              <a:rPr lang="pl-PL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któremu powierzono zadanie restrukturyzacji zadłużenia rolników i pełnienia roli stabilizatora na rynku kredytów dla sektora rolnego.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l-PL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1994 r. powstała ARiMR, która przejęła także zadania realizowane przez </a:t>
            </a:r>
            <a:r>
              <a:rPr lang="pl-PL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FRiOR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W kolejnych latach ARiMR stała się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centralnym ogniwem instytucjonalnego systemu wsparcia finansowego sektora rolnego.  Jej rola znacząco wzrosła po wejściu Polski do UE kiedy to zaczęła pełnić funkcję głównej agencji płatniczej i wiodącego podmiotu wdrażającego dla zdecydowanej większości instrumentów unijnego wsparcia finansowego, a po utworzeniu KOWR została już jedyną agencją płatniczą dla WPR w Polsce.</a:t>
            </a:r>
            <a:endParaRPr lang="pl-P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1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471" y="0"/>
            <a:ext cx="9129057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Agencja Restrukturyzacji i Modernizacji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13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6C63349-5C0B-E299-AC15-5DA48241D25A}"/>
              </a:ext>
            </a:extLst>
          </p:cNvPr>
          <p:cNvSpPr txBox="1"/>
          <p:nvPr/>
        </p:nvSpPr>
        <p:spPr>
          <a:xfrm>
            <a:off x="-1557" y="1052736"/>
            <a:ext cx="912905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wyniku przyjęcia przez UE Agendy 2000, której skutkiem był przedakcesyjny Program SAPARD dla krajów kandydujących do UE Rządu RP podjął decyzję o powierzeniu ARiMR pełnienia w przyszłości funkcji akredytowanej agencji płatniczej. </a:t>
            </a:r>
          </a:p>
          <a:p>
            <a:pPr algn="just"/>
            <a:endParaRPr lang="pl-PL" sz="3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Rozpoczęto budowę nowej struktury organizacyjnej Agencji, stopniowo zwiększając zatrudnienie i prowadząc intensywne szkolenia personelu. Priorytetem było kompleksowe przygotowanie kadrowe i merytoryczne do spełnienia kryteriów w procesie akredytacji, aby uzyskać prawo do dystrybuowania unijnych środków finansowych. </a:t>
            </a:r>
          </a:p>
          <a:p>
            <a:pPr algn="just"/>
            <a:endParaRPr lang="pl-PL" sz="3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Rozszerzono strukturę organizacyjną ARiMR o 16 oddziałów regionalnych (OR) i 314 biur powiatowych (BP), aby być jak najbliżej potencjalnych beneficjentów wsparcia przedakcesyjnego. </a:t>
            </a:r>
            <a:endParaRPr lang="pl-P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0"/>
            <a:ext cx="9129057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Agencja Restrukturyzacji i Modernizacji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14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DFB299C-8868-3F27-D617-CE1FB918EDAB}"/>
              </a:ext>
            </a:extLst>
          </p:cNvPr>
          <p:cNvSpPr txBox="1"/>
          <p:nvPr/>
        </p:nvSpPr>
        <p:spPr>
          <a:xfrm>
            <a:off x="-1556" y="980728"/>
            <a:ext cx="9145556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just"/>
            <a:r>
              <a:rPr lang="pl-PL" sz="2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Przedakcesyjny Instrument Wsparcia dla Rolnictwa i Obszarów Wiejskich (SAPARD)</a:t>
            </a:r>
          </a:p>
          <a:p>
            <a:pPr marL="449580" algn="just"/>
            <a:endParaRPr lang="pl-PL" sz="28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Bef>
                <a:spcPts val="600"/>
              </a:spcBef>
              <a:spcAft>
                <a:spcPts val="600"/>
              </a:spcAft>
            </a:pPr>
            <a:r>
              <a:rPr lang="pl-PL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Generalnie program był zorientowany na wdrożenie </a:t>
            </a:r>
            <a:r>
              <a:rPr lang="pl-PL" sz="2000" b="1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acquis</a:t>
            </a:r>
            <a:r>
              <a:rPr lang="pl-PL" sz="2000" b="1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b="1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communautaire</a:t>
            </a:r>
            <a:r>
              <a:rPr lang="pl-PL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oraz przygotowanie rolnictwa i mieszkańców wsi do wyzwań związanych z wejściem Polski do UE. Jako główne cele programu przyjęto: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poprawę konkurencyjności polskiego rolnictwa i przetwórstwa rolno-spożywczego na rynku krajowym i międzynarodowym,</a:t>
            </a:r>
            <a:endParaRPr lang="pl-PL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dostosowanie sektora rolno-spożywczego do wymagań sanitarnych, higienicznych i jakościowych Jednolitego Rynku,</a:t>
            </a:r>
            <a:endParaRPr lang="pl-PL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wsparcie wielofunkcyjnego rozwoju obszarów wiejskich poprzez rozbudowę infrastruktury technicznej oraz tworzenie warunków do podejmowania pozarolniczej działalności gospodarczej na wsi. </a:t>
            </a:r>
            <a:endParaRPr lang="pl-PL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875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471" y="114179"/>
            <a:ext cx="9129057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Agencja Restrukturyzacji i Modernizacji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15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D9CCE2D-3FA0-45D7-34A8-1D763ECB48B3}"/>
              </a:ext>
            </a:extLst>
          </p:cNvPr>
          <p:cNvSpPr txBox="1"/>
          <p:nvPr/>
        </p:nvSpPr>
        <p:spPr>
          <a:xfrm>
            <a:off x="14944" y="1196753"/>
            <a:ext cx="902155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215900" algn="l"/>
              </a:tabLst>
            </a:pP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Przygotowania ARiMR do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pełnienia funkcji Agencji Płatniczej dla programu SAPARD w latach 2002-2006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wymagały podejmowania szybkich decyzji i uruchomienia środków finansowych na budowę struktur organizacyjnych i wzmocnienia dobrze przygotowanych merytorycznie kadr do sprostania temu wyzwaniu.</a:t>
            </a:r>
            <a:r>
              <a:rPr lang="pl-PL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ARiMR stała się pierwszą, publiczną instytucją w Polsce, działającą w oparciu o standardy obowiązujące w Unii Europejskiej.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215900" algn="l"/>
              </a:tabLst>
            </a:pP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SAPARD, choć o relatywnie niewielkiej skali w stosunku od potrzeb sektora rolnego (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tylko 24 tys. podmiotów skorzystało z możliwości wsparcia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odegrał ogromną rolę promocyjną i edukacyjną wobec wszystkich potencjalnych beneficjentów. Pozwolił też zebrać doświadczenia pracownikom Agencji i innych instytucji uczestniczących w procesie jego wdrażania, w tym ODR-om wspomagającym rolników w wypełnianiu wniosków o pomoc finansową, tak przydatne w okresie po formalnym wstąpieniu do UE. </a:t>
            </a:r>
            <a:endParaRPr lang="pl-P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193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0"/>
            <a:ext cx="9129057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Agencja Restrukturyzacji i Modernizacji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16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01A2032-9683-0D9E-47DF-E064655C9141}"/>
              </a:ext>
            </a:extLst>
          </p:cNvPr>
          <p:cNvSpPr txBox="1"/>
          <p:nvPr/>
        </p:nvSpPr>
        <p:spPr>
          <a:xfrm>
            <a:off x="-92561" y="1171774"/>
            <a:ext cx="912905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spcBef>
                <a:spcPts val="600"/>
              </a:spcBef>
              <a:spcAft>
                <a:spcPts val="600"/>
              </a:spcAft>
            </a:pP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Wdrażając Program SAPARD w latach 2004 -2006, ARiMR musiała się przygotowywać się do nowego procesu akredytacji w zakresie obsługi instrumentów I </a:t>
            </a:r>
            <a:r>
              <a:rPr lang="pl-PL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 filara WPR po wejściu do UE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stając się Agencją płatniczą dla WPR. </a:t>
            </a:r>
          </a:p>
          <a:p>
            <a:pPr indent="228600" algn="just">
              <a:spcBef>
                <a:spcPts val="600"/>
              </a:spcBef>
              <a:spcAft>
                <a:spcPts val="600"/>
              </a:spcAft>
            </a:pP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Kryteria akredytacji obejmowały w tym okresie m. in. rozdzielenia w strukturze organizacyjnej trzech funkcji: autoryzacji płatności, dokonywania płatności i księgowania. Istotnymi warunkami było uzyskania odpowiedniego poziomu przygotowania do operacji płatniczych, zgromadzenia środków finansowych, bezpieczeństwa systemów komputerowych, prowadzenia i przechowywania danych księgowych. </a:t>
            </a:r>
          </a:p>
          <a:p>
            <a:pPr indent="228600" algn="just">
              <a:spcBef>
                <a:spcPts val="600"/>
              </a:spcBef>
              <a:spcAft>
                <a:spcPts val="600"/>
              </a:spcAft>
            </a:pP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trudny był to proces ilustruje fakt, że tzw. </a:t>
            </a:r>
            <a:r>
              <a:rPr lang="pl-PL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pełną i bezwarunkową akredytację dla wszystkich działań Agencja uzyskała dopiero na początku stycznia 2006 r., czyli blisko 2 lata po formalnym uruchomieniu PROW 2004-2006.</a:t>
            </a:r>
            <a:endParaRPr lang="pl-PL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389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0"/>
            <a:ext cx="9129057" cy="76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Agencja Restrukturyzacji i Modernizacji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17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D92B58B-F7DA-5060-6F24-9323CBC2D184}"/>
              </a:ext>
            </a:extLst>
          </p:cNvPr>
          <p:cNvSpPr txBox="1"/>
          <p:nvPr/>
        </p:nvSpPr>
        <p:spPr>
          <a:xfrm>
            <a:off x="14944" y="1196752"/>
            <a:ext cx="900053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latach 2004-2006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Agencja pełniła także rolę instytucji wdrażającej dla funduszy strukturalnych kierowanych do rolnictwa i rybołówstwa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pl-PL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Sektorowy Program Operacyjny Rolnictwo 2004-2006 i Sektorowy Program Operacyjny Rybołówstwo i przetwórstwo ryb 2004-2006).</a:t>
            </a:r>
          </a:p>
          <a:p>
            <a:pPr algn="just"/>
            <a:endParaRPr lang="pl-PL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przypadku tych programów nie obowiązywały tak rygorystyczne przepisy, jak miało to miejsce w przypadku instrumentarium wsparcia finansowanego z Sekcji Gwarancji Europejskiego Funduszu Gwarancji i Orientacji Rolnej (</a:t>
            </a:r>
            <a:r>
              <a:rPr lang="pl-PL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EROiGR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</a:p>
          <a:p>
            <a:pPr algn="just"/>
            <a:endParaRPr lang="pl-PL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Państwa członkowskie były natomiast zobligowane do utworzenia efektywnego systemu zarządzania i kontroli, który zapewniał poprawne działanie, w tym procedury dla instytucji płatniczych i wdrażających w celu zagwarantowania efektywnego i prawidłowego wykorzystania funduszy wspólnotowych. </a:t>
            </a:r>
            <a:endParaRPr lang="pl-P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661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0"/>
            <a:ext cx="9129057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Agencja Restrukturyzacji i Modernizacji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18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CDF3721-0174-2093-B314-5A0B4CCFC278}"/>
              </a:ext>
            </a:extLst>
          </p:cNvPr>
          <p:cNvSpPr txBox="1"/>
          <p:nvPr/>
        </p:nvSpPr>
        <p:spPr>
          <a:xfrm>
            <a:off x="1" y="1243782"/>
            <a:ext cx="912750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just">
              <a:spcBef>
                <a:spcPts val="600"/>
              </a:spcBef>
              <a:spcAft>
                <a:spcPts val="600"/>
              </a:spcAft>
            </a:pP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okresie finansowania 2007-2013 ARiMR pełniła funkcje agencji płatniczej dla obu filarów WPR oraz beneficjenta końcowego i instytucji wdrażającej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Operacyjny </a:t>
            </a:r>
            <a:r>
              <a:rPr lang="pl-PL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Zrównoważony rozwój sektora rybołówstwa i nadbrzeżnych obszarów rybackich 2007-2013.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same funkcje pełniła ARiMR w okresie programowania na lata 2014-2020 . Te dwie podstawowe funkcje Agencja realizuje także po 2021 r. stanowiąc istotny podmiot nowego modelu wdrażania WPR po jej ostatniej reformie.</a:t>
            </a:r>
          </a:p>
          <a:p>
            <a:pPr indent="228600" algn="just">
              <a:spcBef>
                <a:spcPts val="600"/>
              </a:spcBef>
              <a:spcAft>
                <a:spcPts val="600"/>
              </a:spcAft>
            </a:pP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ARiMR przez cały okres swego funkcjonowania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wdrażała instrumenty wsparcia krajowego.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 początkowych latach były to głównie dopłaty do stopy oprocentowania kredytów obrotowych i inwestycyjnych, udzielanych rolnikom ze środków własnych i na własne ryzyko przez banki.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pierwszych 10 latach działalności funkcjonowania Agencja udzieliła łącznie około 300 tys. kredytów inwestycyjnych i ponad 3 mln kredytów obrotowych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 przyczyniło się do powstania licznej grupy silnych ekonomicznie gospodarstw towarowych. </a:t>
            </a:r>
          </a:p>
          <a:p>
            <a:pPr indent="228600" algn="just">
              <a:spcBef>
                <a:spcPts val="600"/>
              </a:spcBef>
              <a:spcAft>
                <a:spcPts val="600"/>
              </a:spcAft>
            </a:pPr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pl-P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600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6499" y="1"/>
            <a:ext cx="9129057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Agencja Restrukturyzacji i Modernizacji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6499" y="1885968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19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BC13F2C-119A-CC76-646D-2E6E86C097C7}"/>
              </a:ext>
            </a:extLst>
          </p:cNvPr>
          <p:cNvSpPr txBox="1"/>
          <p:nvPr/>
        </p:nvSpPr>
        <p:spPr>
          <a:xfrm>
            <a:off x="1" y="1268761"/>
            <a:ext cx="8964488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Wskaźnik kosztochłonności wdrażania programów finansowanych z UE kształtował się w latach 2013-2020 od 3,5 do 4%, co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lokowało ARiMR w grupie efektywnych instytucji tego typu.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endParaRPr lang="pl-PL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realiach unijnych przyjmuje się, że wskaźnik kosztów funkcjonowania Agencji, wynoszący nawet do 10% jest uznawany za spełniający kryterium efektywności funkcjonowania instytucji. I tak np. skumulowany wskaźnik kosztochłonności realizacji budżetu UE na lata 2014-2020 wynosił 6,11%. </a:t>
            </a:r>
          </a:p>
          <a:p>
            <a:pPr algn="just"/>
            <a:endParaRPr lang="pl-PL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 oznacza to jednak, że nie należy dążyć do stałego podnoszenia skuteczności działań i coraz lepszego wykorzystywania środków publicznych, chociażby 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poprzez lepszą organizację pracy, szersze wykorzystywanie narzędzi informatycznych oraz dostosowanie poziomu zatrudnienia do realnych potrzeb.</a:t>
            </a:r>
            <a:endParaRPr lang="pl-P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41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540568" y="-5679"/>
            <a:ext cx="9684568" cy="105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pl-PL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wystąpienia</a:t>
            </a:r>
            <a:endParaRPr lang="pl-PL" sz="4400" dirty="0">
              <a:solidFill>
                <a:schemeClr val="tx1"/>
              </a:solidFill>
            </a:endParaRP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9144000" cy="5184576"/>
          </a:xfrm>
        </p:spPr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Nowa ekonomia instytucjonalna podstawą transformacji instytucji sfery rolnictwa w okresie przedakcesyjnym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Dokonania w okresie przedakcesyjnym 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Główne instytucje systemu wdrażania WPR w Polsce – ich rola i dokonania</a:t>
            </a:r>
          </a:p>
          <a:p>
            <a:pPr marL="342900" indent="-342900" algn="just">
              <a:buFontTx/>
              <a:buAutoNum type="arabicPeriod"/>
            </a:pP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Wyzwania dla rozwoju polskiego rolnictwa. </a:t>
            </a:r>
          </a:p>
          <a:p>
            <a:pPr marL="342900" indent="-342900" algn="just">
              <a:buFontTx/>
              <a:buAutoNum type="arabicPeriod"/>
            </a:pP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Podsumowanie</a:t>
            </a:r>
          </a:p>
          <a:p>
            <a:endParaRPr lang="pl-PL" sz="2400" b="1" dirty="0">
              <a:solidFill>
                <a:srgbClr val="00184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5375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0"/>
            <a:ext cx="9129057" cy="76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Agencja Restrukturyzacji i Modernizacji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pPr algn="just"/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Źródło: opracowano na podstawie Sprawozdanie z działalności Agencji Restrukturyzacji i Modernizacji Rolnictwa za 2022 rok, Warszawa, ARiMR, 2023, s. 5.  </a:t>
            </a:r>
          </a:p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20</a:t>
            </a:fld>
            <a:endParaRPr lang="pl-PL" dirty="0"/>
          </a:p>
        </p:txBody>
      </p:sp>
      <p:graphicFrame>
        <p:nvGraphicFramePr>
          <p:cNvPr id="2" name="Chart 10">
            <a:extLst>
              <a:ext uri="{FF2B5EF4-FFF2-40B4-BE49-F238E27FC236}">
                <a16:creationId xmlns:a16="http://schemas.microsoft.com/office/drawing/2014/main" id="{97A4FDE6-1066-D3E1-A87D-86ECBB6508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2211461"/>
              </p:ext>
            </p:extLst>
          </p:nvPr>
        </p:nvGraphicFramePr>
        <p:xfrm>
          <a:off x="14944" y="1196752"/>
          <a:ext cx="8517496" cy="4746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0633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0"/>
            <a:ext cx="9129057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Fundacja Programów Pomocy dla Rolnictwa (FAPA)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29056" cy="446449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Kluczowym instrumentem finansującym procesy transformacji rolnictwa w okresie przedakcesyjnym był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Program PHARE. </a:t>
            </a: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latach 1990-1997 program ten był zorientowany „</a:t>
            </a:r>
            <a:r>
              <a:rPr lang="pl-PL" sz="2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pod potrzeby</a:t>
            </a: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”, natomiast od 1998 roku, po tzw. reorientacji głównym priorytetem było wspieranie działań „</a:t>
            </a:r>
            <a:r>
              <a:rPr lang="pl-PL" sz="2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pod kątem akcesji</a:t>
            </a: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”. </a:t>
            </a:r>
          </a:p>
          <a:p>
            <a:pPr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tym czasie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głównym priorytetem było wspieranie tworzenia nowoczesnych instytucji </a:t>
            </a: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także w sferze wsi, rolnictwa i gospodarki żywnościowej. Jedną z pierwszych instytucji utworzonych dzięki PHARE była Fundacja Programów Pomocy dla Rolnictwa (FAPA), zajmująca się wspieraniem procesu modernizacji polskiej wsi i rolnictwa.</a:t>
            </a:r>
          </a:p>
          <a:p>
            <a:pPr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215900" algn="l"/>
              </a:tabLst>
            </a:pPr>
            <a:r>
              <a:rPr lang="pl-PL" sz="20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Głównym celem statutowym FAPA było udzielanie bezzwrotnego wsparcia finansowego ze środków unijnych oraz działalność analityczno-informacyjna. FAPA była odpowiedzialna za dystrybuowanie środków zgodnie ze standardami wspólnotowymi. Stała się zalążkiem silnie rozbudowanego, systemu instytucjonalnego, wdrażającego wsparcie unijne w ramach WPR.</a:t>
            </a:r>
            <a:endParaRPr lang="pl-PL" sz="20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9474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1"/>
            <a:ext cx="9129057" cy="6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FAPA c.d.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22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94D653D-F919-140C-EED0-5DB88F3211B3}"/>
              </a:ext>
            </a:extLst>
          </p:cNvPr>
          <p:cNvSpPr txBox="1"/>
          <p:nvPr/>
        </p:nvSpPr>
        <p:spPr>
          <a:xfrm>
            <a:off x="14943" y="908720"/>
            <a:ext cx="9112557" cy="5370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 fontAlgn="base" hangingPunct="0"/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kolejnych latach FAPA rozszerzała zakres swoich działań, stając się jedną z najważniejszych instytucji wspierających proces dostosowań do akcesji </a:t>
            </a:r>
            <a:r>
              <a:rPr lang="pl-PL" sz="2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pełniąc funkcje doradcze wobec Ministerstwa Rolnictwa i Rozwoju Wsi </a:t>
            </a:r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przez następujące jednostki organizacyjne:</a:t>
            </a:r>
          </a:p>
          <a:p>
            <a:pPr indent="449580" algn="just" fontAlgn="base" hangingPunct="0"/>
            <a:endParaRPr lang="pl-PL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 hangingPunct="0">
              <a:buFont typeface="Symbol" panose="05050102010706020507" pitchFamily="18" charset="2"/>
              <a:buChar char=""/>
            </a:pPr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Biuro Integracji Rolnej, </a:t>
            </a:r>
            <a:endParaRPr lang="pl-PL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 hangingPunct="0">
              <a:buFont typeface="Symbol" panose="05050102010706020507" pitchFamily="18" charset="2"/>
              <a:buChar char=""/>
            </a:pPr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Centrum Informacji i Dokumentacji Integracji Rolnictwa, </a:t>
            </a:r>
            <a:endParaRPr lang="pl-PL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 hangingPunct="0">
              <a:buFont typeface="Symbol" panose="05050102010706020507" pitchFamily="18" charset="2"/>
              <a:buChar char=""/>
            </a:pPr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Biuro „Rynki Hurtowe i Giełdy w Budowie”, </a:t>
            </a:r>
            <a:endParaRPr lang="pl-PL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 hangingPunct="0">
              <a:buFont typeface="Symbol" panose="05050102010706020507" pitchFamily="18" charset="2"/>
              <a:buChar char=""/>
            </a:pPr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Sekcja Analiz Ekonomicznych Polityki Rolnej (SAEPR), </a:t>
            </a:r>
            <a:endParaRPr lang="pl-PL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 hangingPunct="0">
              <a:buFont typeface="Symbol" panose="05050102010706020507" pitchFamily="18" charset="2"/>
              <a:buChar char=""/>
            </a:pPr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Zespół Monitoringu Zagranicznych Rynków Rolnych (FAMMU).</a:t>
            </a:r>
          </a:p>
          <a:p>
            <a:pPr marL="342900" lvl="0" indent="-342900" algn="just" fontAlgn="base" hangingPunct="0">
              <a:buFont typeface="Symbol" panose="05050102010706020507" pitchFamily="18" charset="2"/>
              <a:buChar char=""/>
            </a:pPr>
            <a:endParaRPr lang="pl-PL" sz="2000" b="1" kern="100" spc="-1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 hangingPunct="0"/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 1996 r. pracownicy FAPA byli aktywnymi członkami tzw. grup roboczych utworzonych w resorcie rolnictwa, których głównym celem było przygotowanie zasobów kadrowych do negocjacji członkowskich, </a:t>
            </a:r>
            <a:r>
              <a:rPr lang="pl-PL" sz="2000" b="1" kern="100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obejmujące główne obszary dorobku prawnego EWG</a:t>
            </a:r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późniejszym okresie uczestniczyli w pracach zespołu prowadzącego negocjacje członkowskie</a:t>
            </a:r>
            <a:endParaRPr lang="pl-PL" sz="2000" b="1" kern="100" spc="-15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 hangingPunct="0">
              <a:spcBef>
                <a:spcPts val="600"/>
              </a:spcBef>
              <a:spcAft>
                <a:spcPts val="600"/>
              </a:spcAft>
            </a:pPr>
            <a:endParaRPr lang="pl-PL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493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1"/>
            <a:ext cx="9129057" cy="4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FAPA c.d.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23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94D653D-F919-140C-EED0-5DB88F3211B3}"/>
              </a:ext>
            </a:extLst>
          </p:cNvPr>
          <p:cNvSpPr txBox="1"/>
          <p:nvPr/>
        </p:nvSpPr>
        <p:spPr>
          <a:xfrm>
            <a:off x="14944" y="620688"/>
            <a:ext cx="9021552" cy="4632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fontAlgn="base" hangingPunct="0"/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1997 r. w FAPA przygotowano „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Wniosek w sprawie programu pomocy przedakcesyjnej Unii Europejskiej dla modernizacji polskiej wsi, rolnictwa i gospodarki żywnościowej”</a:t>
            </a:r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złożony przez </a:t>
            </a:r>
            <a:r>
              <a:rPr lang="pl-PL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MRiGŻ</a:t>
            </a:r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latem 1997 r. do Komisji Europejskiej. </a:t>
            </a:r>
          </a:p>
          <a:p>
            <a:pPr lvl="0" algn="just" fontAlgn="base" hangingPunct="0"/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dokumencie tym zapisano trzy priorytety: </a:t>
            </a:r>
          </a:p>
          <a:p>
            <a:pPr marL="400050" lvl="0" indent="-400050" algn="just" fontAlgn="base" hangingPunct="0">
              <a:buAutoNum type="romanUcPeriod"/>
            </a:pPr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Modernizacja polskiego sektora rolno-żywnościowego </a:t>
            </a:r>
          </a:p>
          <a:p>
            <a:pPr marL="400050" lvl="0" indent="-400050" algn="just" fontAlgn="base" hangingPunct="0">
              <a:buAutoNum type="romanUcPeriod"/>
            </a:pPr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Zintegrowany rozwój obszarów wiejskich</a:t>
            </a:r>
          </a:p>
          <a:p>
            <a:pPr marL="400050" lvl="0" indent="-400050" algn="just" fontAlgn="base" hangingPunct="0">
              <a:buAutoNum type="romanUcPeriod"/>
            </a:pPr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Tworzenie systemów i struktur administracyjnych niezbędnych dla wdrażania w praktyce unijnego ustawodawstwa. </a:t>
            </a:r>
          </a:p>
          <a:p>
            <a:pPr lvl="0" algn="just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 Wniosku wystąpiono </a:t>
            </a:r>
            <a:r>
              <a:rPr lang="pl-PL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wsparcie przedakcesyjne na lata 1998-2000 w wysokości 1 050 mln ECU. </a:t>
            </a:r>
          </a:p>
          <a:p>
            <a:pPr lvl="0" algn="just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Priorytety zawarte we </a:t>
            </a:r>
            <a:r>
              <a:rPr lang="pl-PL" sz="20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Wniosku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doskonale wpisywały się w propozycję wsparcia dla krajów kandydujących do członkostwa zawarte w przedstawionej na jesieni 1997 r. przez Komisję Europejską tzw. Agendzie 2000</a:t>
            </a:r>
            <a:r>
              <a:rPr lang="pl-PL" sz="2000" b="1" kern="100" spc="-15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000" b="1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022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556" y="0"/>
            <a:ext cx="9129057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FAPA c.d.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24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94D653D-F919-140C-EED0-5DB88F3211B3}"/>
              </a:ext>
            </a:extLst>
          </p:cNvPr>
          <p:cNvSpPr txBox="1"/>
          <p:nvPr/>
        </p:nvSpPr>
        <p:spPr>
          <a:xfrm>
            <a:off x="14944" y="1052736"/>
            <a:ext cx="908622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hangingPunct="0"/>
            <a:r>
              <a:rPr lang="pl-PL" sz="2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2000 r. </a:t>
            </a:r>
            <a:r>
              <a:rPr lang="pl-PL" sz="20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ramach FAPA utworzono funkcjonujące w latach 2000-2005 na zasadach autonomicznych </a:t>
            </a:r>
            <a:r>
              <a:rPr lang="pl-PL" sz="2000" b="1" kern="100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Biuro Programu Dostosowawczego dla Sektora Rolnego (ASAP)</a:t>
            </a:r>
            <a:r>
              <a:rPr lang="pl-PL" sz="2000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000" b="1" kern="1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Biuro było odpowiedzialne za wdrażanie Programu Aktywizacji Obszarów Wiejskich (PAOW) finansowanego ze środków pożyczki z Banku Światowego. </a:t>
            </a:r>
          </a:p>
          <a:p>
            <a:pPr algn="just" fontAlgn="base" hangingPunct="0"/>
            <a:endParaRPr lang="pl-PL" sz="2000" b="1" kern="100" spc="-15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 hangingPunct="0"/>
            <a:r>
              <a:rPr lang="pl-PL" sz="2000" b="1" kern="1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Celem Biura było monitorowanie i dokonywanie oceny postępu we wdrażaniu oraz koordynowanie i przygotowanie pomocy technicznej dla tego programu. </a:t>
            </a:r>
          </a:p>
          <a:p>
            <a:pPr algn="just" fontAlgn="base" hangingPunct="0"/>
            <a:endParaRPr lang="pl-PL" sz="2000" b="1" kern="100" spc="-15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 hangingPunct="0"/>
            <a:r>
              <a:rPr lang="pl-PL" sz="2000" b="1" kern="1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Uzyskanie pożyczki było uwarunkowane zobowiązaniem Rządu Polskiego do realizacji konkretnych działań dostosowawczych, które obejmowały między innymi: </a:t>
            </a:r>
            <a:endParaRPr lang="pl-PL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 hangingPunct="0">
              <a:buFont typeface="Symbol" panose="05050102010706020507" pitchFamily="18" charset="2"/>
              <a:buChar char=""/>
            </a:pPr>
            <a:r>
              <a:rPr lang="pl-PL" sz="2000" b="1" kern="1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tworzenie miejsc pracy na wsi i zwiększenie pozarolniczego zatrudnienia,</a:t>
            </a:r>
            <a:endParaRPr lang="pl-PL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 hangingPunct="0">
              <a:buFont typeface="Symbol" panose="05050102010706020507" pitchFamily="18" charset="2"/>
              <a:buChar char=""/>
            </a:pPr>
            <a:r>
              <a:rPr lang="pl-PL" sz="2000" b="1" kern="1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samorządu lokalnego oraz rozwoju regionalnego,</a:t>
            </a:r>
            <a:endParaRPr lang="pl-PL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 hangingPunct="0">
              <a:buFont typeface="Symbol" panose="05050102010706020507" pitchFamily="18" charset="2"/>
              <a:buChar char=""/>
            </a:pPr>
            <a:r>
              <a:rPr lang="pl-PL" sz="2000" b="1" kern="1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budowy potencjału instytucjonalnego niezbędnego do uzyskania wsparcia unijnego przed i po akcesji.</a:t>
            </a:r>
            <a:endParaRPr lang="pl-PL" sz="2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742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42834" y="0"/>
            <a:ext cx="9129057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FAPA c.d.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844825"/>
            <a:ext cx="9129057" cy="396043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25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94D653D-F919-140C-EED0-5DB88F3211B3}"/>
              </a:ext>
            </a:extLst>
          </p:cNvPr>
          <p:cNvSpPr txBox="1"/>
          <p:nvPr/>
        </p:nvSpPr>
        <p:spPr>
          <a:xfrm>
            <a:off x="42834" y="1052736"/>
            <a:ext cx="9058332" cy="4197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 hangingPunct="0">
              <a:lnSpc>
                <a:spcPct val="150000"/>
              </a:lnSpc>
            </a:pPr>
            <a:r>
              <a:rPr lang="pl-PL" sz="2000" b="1" kern="1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kolejnych </a:t>
            </a:r>
            <a:r>
              <a:rPr lang="pl-PL" sz="2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programach finansowanych ze środków unijnych FAPA pełniła funkcję instytucji delegowanej wdrażającej wybrane działania w ramach: </a:t>
            </a:r>
          </a:p>
          <a:p>
            <a:pPr marL="285750" indent="-285750" algn="just" fontAlgn="base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Programu SAPARD, </a:t>
            </a:r>
          </a:p>
          <a:p>
            <a:pPr marL="285750" indent="-285750" algn="just" fontAlgn="base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 2004–2006, </a:t>
            </a:r>
          </a:p>
          <a:p>
            <a:pPr marL="285750" indent="-285750" algn="just" fontAlgn="base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PROW 2007–2013, </a:t>
            </a:r>
          </a:p>
          <a:p>
            <a:pPr marL="285750" indent="-285750" algn="just" fontAlgn="base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Operacyjny  „Zrównoważony rozwój sektora rybołówstwa i nadbrzeżnych obszarów rybackich 2007–2013” </a:t>
            </a:r>
          </a:p>
          <a:p>
            <a:pPr algn="just" fontAlgn="base" hangingPunct="0">
              <a:lnSpc>
                <a:spcPct val="150000"/>
              </a:lnSpc>
            </a:pPr>
            <a:r>
              <a:rPr lang="pl-PL" sz="2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oraz w latach 2011-2017 wykonywała </a:t>
            </a:r>
            <a:r>
              <a:rPr lang="pl-PL" sz="20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zadania przypisane do Sekretariatu Centralnego w ramach Krajowej Sieci Obszarów Wiejskich (KSOW).</a:t>
            </a:r>
            <a:endParaRPr lang="pl-PL" sz="2000" b="1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326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9985" y="260649"/>
            <a:ext cx="9129057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Publiczne doradztwo rolnicze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340768"/>
            <a:ext cx="9129057" cy="504056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Jednym z ważniejszych elementów opracowywanej w 1990 r. strategii dla reformowanego sektora rolno-żywnościowego w Polsce było przygotowanie propozycji zmian systemowych państwowego doradztwa rolniczego.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1990 r. powstały dwa takie dokumenty. Pierwszy, pt. </a:t>
            </a:r>
            <a:r>
              <a:rPr lang="pl-PL" sz="2000" b="1" i="1" spc="-15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Agricultural</a:t>
            </a:r>
            <a:r>
              <a:rPr lang="pl-PL" sz="2000" b="1" i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b="1" i="1" spc="-15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extension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stanowił 12. aneks do wcześniej przywoływanego raportu Banku Światowego. Drugi, tzw. </a:t>
            </a:r>
            <a:r>
              <a:rPr lang="pl-PL" sz="2000" b="1" i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 bazowy</a:t>
            </a:r>
            <a:r>
              <a:rPr lang="pl-PL" sz="2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starszego doradcy USDA Freda </a:t>
            </a:r>
            <a:r>
              <a:rPr lang="pl-PL" sz="2000" b="1" spc="-15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Soberinga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przygotowywał podwaliny pod funkcjonujący przez następnych pięć lat Polsko-Amerykański Program Doradztwa Rolniczego.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 dwa opracowania stały się podstawą dla wdrożonej z dniem 1 stycznia 1991 r. reformy i przekształcenia wojewódzkich ośrodków postępu w rolnictwie (WOPR) w wojewódzkie ośrodki doradztwa rolniczego (ODR). 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5349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9985" y="1"/>
            <a:ext cx="9129057" cy="76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Publiczne doradztwo rolnicze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1124745"/>
            <a:ext cx="9129056" cy="525658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Wspomniane raporty wskazały na fundamentalną rolę doradztwa rolniczego w procesie transformacji rolnictwa i procesów dostosowawczych do uwarunkowań gospodarki rynkowej (</a:t>
            </a:r>
            <a:r>
              <a:rPr lang="pl-PL" sz="2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teza nadal aktualna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wskazali na konieczność zmian struktur organizacyjnych, nowego sposobu zarządzania, nowego podejścia metodycznego do pracy doradczej oraz tak szybko jak to będzie możliwe </a:t>
            </a:r>
            <a:r>
              <a:rPr lang="pl-PL" sz="2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przekazanie odpowiedzialności za doradztwo rolniczego w ręce rolników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W związku z powyższym zarekomendowano m.in.:</a:t>
            </a:r>
          </a:p>
          <a:p>
            <a:pPr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Skoncentrowanie się wyłącznie na działalności doradczej, z pełnym odseparowaniem działalności produkcyjnej oraz </a:t>
            </a:r>
            <a:r>
              <a:rPr lang="pl-PL" sz="2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zaniechanie działań typu administracyjnego i politycznego 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podważających wiarę rolników w intencje doradców.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  <a:tabLst>
                <a:tab pos="-457200" algn="l"/>
              </a:tabLst>
            </a:pP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W ramach działalności doradczej, jako obszary priorytetowe wskazano: gospodarstwo rolne i wiejskie gospodarstwo domowe, szkolenie rolników i ich rodzin, doradztwo analityczne i diagnostyczne. W ramach tego ostatniego obszaru doradztwo z zakresu: </a:t>
            </a:r>
            <a:r>
              <a:rPr lang="pl-PL" sz="2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planowania działalności gospodarczej, planowania budżetu, badania gleb oraz doradztwo nawozowe, badanie pasz, identyfikacja chorób i szkodników oraz zalecenia ochronne.</a:t>
            </a:r>
            <a:endParaRPr lang="pl-PL" sz="20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25878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4943" y="0"/>
            <a:ext cx="9129057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Publiczne doradztwo rolnicze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4943" y="1340768"/>
            <a:ext cx="9114113" cy="504056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Wzmocnienia przepływu informacji w sprzężeniach zwrotnych pomiędzy rolnikami i nauką rolniczą.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Współpracę z nauką w organizowaniu testów i demonstracji w gospodarstwach rolników oraz w kreowaniu planów badawczych.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Zapewnienie finansowania z budżetu państwa z zachowaniem relacji 65:35 pomiędzy funduszami na płace i na działalnością bieżącą.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Utrzymanie relacji gospodarstw przypadających na doradcę terenowego nie większej niż 1:400.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Zróżnicowanie programów doradczych w zależności od typów gospodarstw oraz specyficznych potrzeb wyrażanych przez rolników.  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tabLst>
                <a:tab pos="-457200" algn="l"/>
              </a:tabLst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Dokonanie inwentaryzacji umiejętności personelu doradczego, ujmującej poziom umiejętności doradców oraz opis stanowisk dla całego personelu doradczego. </a:t>
            </a:r>
            <a:r>
              <a:rPr lang="pl-PL" sz="2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Wskazano, że w przyszłości usługi świadczone przez państwowe doradztwo rolnicze powinno być w pełni odpłatne dla gospodarstw komercyjnych oraz subsydiowane dla biednych rolników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45106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9985" y="1"/>
            <a:ext cx="9129057" cy="76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Publiczne doradztwo rolnicze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129056" cy="547260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l-PL" sz="2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Aktualność tych rekomendacji jest uderzająca. 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Niestety tak ambitne plany nie zostały zrealizowane. Bez odpowiedniego wsparcia budżetowego, a właściwie w sytuacji wieloletniego zamrożenia wielkości zasilania finansowego, doprowadziło do stopniowego ich osłabiania i drenażu najwyżej wykwalifikowanych zasobów osobowych. Po 34 latach funkcjonowania w nowym kształcie, a po 20 latach w strukturach UE </a:t>
            </a:r>
            <a:r>
              <a:rPr lang="pl-PL" sz="2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państwowe doradztwo rolnicze aktualnie stoi przed jeszcze większymi wyzwaniami niż przed integracją.</a:t>
            </a:r>
          </a:p>
          <a:p>
            <a:pPr algn="just">
              <a:spcBef>
                <a:spcPts val="0"/>
              </a:spcBef>
            </a:pPr>
            <a:endParaRPr lang="pl-PL" sz="2000" spc="-15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Ostatnia reforma WPR przypisuje instytucjom doradztwa rolniczego w całej UE</a:t>
            </a:r>
            <a:r>
              <a:rPr lang="pl-PL" sz="2000" b="1" spc="-1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zarówno publicznym, jak i prywatnym, postrzeganym 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 partnerzy systemu wiedzy i innowacyjności w rolnictwie (AKIS) kluczową rolę w transferze innowacyjnych przełomowych technologii do praktyki rolniczej. </a:t>
            </a:r>
          </a:p>
          <a:p>
            <a:pPr algn="just">
              <a:spcBef>
                <a:spcPts val="0"/>
              </a:spcBef>
            </a:pPr>
            <a:endParaRPr lang="pl-PL" sz="2000" b="1" spc="-15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aktualnym kształcie ani Centrum Doradztwa Rolniczego w Brwinowie z oddziałami, ani wojewódzkie ośrodki doradztwa rolniczego (ODR) nie są na to gotowe.  Z tego też względu </a:t>
            </a:r>
            <a:r>
              <a:rPr lang="pl-PL" sz="2000" b="1" spc="-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pilnym zadaniem jest opracowanie strategii transformacji publicznego doradztwa rolniczego na najbliższe 10-15 lat wraz z adekwatnym do wyzwań planem działania opartym na zdefiniowanych nakładach finansowych</a:t>
            </a:r>
            <a:r>
              <a:rPr lang="pl-PL" sz="2000" b="1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766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004D99C2-83E7-EEA0-0C9D-AE2597EC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29A3B18-0041-2E72-433A-1C0ED07C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3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9A09B16-0C70-A8C3-64CC-743267249F2B}"/>
              </a:ext>
            </a:extLst>
          </p:cNvPr>
          <p:cNvSpPr txBox="1"/>
          <p:nvPr/>
        </p:nvSpPr>
        <p:spPr>
          <a:xfrm>
            <a:off x="0" y="1052736"/>
            <a:ext cx="8964488" cy="4319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Mijające 20 lat funkcjonowania w Unii Europejskiej (UE) poprzedził wieloletni proces transformacji ustrojowej rozpoczęty na przełomie lat 80. i 90. ubiegłego wieku. Okres ten charakteryzował się gruntownymi zmianami uwarunkowań gospodarowania w sektorze rolno-żywnościowym, 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tym zainicjowanie procesu budowy holistycznego systemu instytucji odpowiadających na wyzwania transformacji systemowej do gospodarki rynkowej.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</a:pPr>
            <a:endParaRPr lang="pl-PL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Jednym z najważniejszych dokumentów powstałych w tym okresie był 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 Banku Światowego pt. </a:t>
            </a:r>
            <a:r>
              <a:rPr lang="pl-PL" sz="1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Agricultural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Strategy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Poland z grudnia 1990 roku. </a:t>
            </a: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Raport identyfikował podstawowe problemy, jak i wskazywał strategiczne kierunki niezbędnych reform w sektorze rolno-żywnościowym w Polsce. </a:t>
            </a:r>
          </a:p>
          <a:p>
            <a:pPr algn="just">
              <a:spcBef>
                <a:spcPts val="0"/>
              </a:spcBef>
            </a:pPr>
            <a:endParaRPr lang="pl-PL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Istotnym impulsem wpływającym na przyśpieszenie tych procesów było 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podpisanie w 1991 roku Układu Europejskiego</a:t>
            </a: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który de facto determinował przyszłe przystąpienie Polski do UE. </a:t>
            </a:r>
            <a:endParaRPr lang="pl-PL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A96C5D0-E9E0-25CB-AF24-4152A318AE13}"/>
              </a:ext>
            </a:extLst>
          </p:cNvPr>
          <p:cNvSpPr txBox="1"/>
          <p:nvPr/>
        </p:nvSpPr>
        <p:spPr>
          <a:xfrm>
            <a:off x="971600" y="68447"/>
            <a:ext cx="58261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</a:p>
        </p:txBody>
      </p:sp>
    </p:spTree>
    <p:extLst>
      <p:ext uri="{BB962C8B-B14F-4D97-AF65-F5344CB8AC3E}">
        <p14:creationId xmlns:p14="http://schemas.microsoft.com/office/powerpoint/2010/main" val="268047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9985" y="1"/>
            <a:ext cx="9129057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Izby rolnicze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129055" cy="5328593"/>
          </a:xfrm>
        </p:spPr>
        <p:txBody>
          <a:bodyPr>
            <a:noAutofit/>
          </a:bodyPr>
          <a:lstStyle/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pl-PL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Pierwszy projekt ustawy powstał już w 1991 r., </a:t>
            </a:r>
            <a:r>
              <a:rPr lang="pl-PL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jednakże ówczesne uwarunkowania polityczne nie były jeszcze sprzyjające tworzeniu izb rolniczych. Pomimo </a:t>
            </a:r>
            <a:r>
              <a:rPr lang="pl-PL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początkowego dużego zapału rolników o</a:t>
            </a:r>
            <a:r>
              <a:rPr lang="pl-PL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drodzony samorząd rolniczy w formie izb rolniczych, powstał dopiero na mocy ustawy z końca 1995 roku.  </a:t>
            </a: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pl-PL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Blisko już 30-letni dorobek funkcjonowania izb rolniczych pozwala stwierdzić, że rosną one w siłę. Mając relatywnie poprawne relacje i stałe wsparcie </a:t>
            </a:r>
            <a:r>
              <a:rPr lang="pl-PL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MRiRW</a:t>
            </a:r>
            <a:r>
              <a:rPr lang="pl-PL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prowadzą aktywną działalność na forum międzynarodowym, stanowiąc znaczącą siłę w unijnej reprezentacji polskich rolników na forum COPA-COGECA. </a:t>
            </a: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pl-PL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Istotną przeszkodą uniemożliwiającą wywierania bezpośredniego wpływu izb rolniczych na strategiczne kierunki rozwoju polskiego rolnictwa oraz na kształtowanie programów wsparcia finansowego jest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brak jakichkolwiek kompetencji władczych, co ograniczenia je do pełnienia funkcji opiniodawczych i doradczych</a:t>
            </a:r>
            <a:r>
              <a:rPr lang="pl-PL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 algn="just">
              <a:spcBef>
                <a:spcPts val="0"/>
              </a:spcBef>
            </a:pPr>
            <a:endParaRPr lang="pl-PL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8713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9985" y="1"/>
            <a:ext cx="9129057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Izby rolnicze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129056" cy="547260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sytuacji nowych wyzwań stojących przed rolnictwem w najbliższych latach stosownym byłoby rozważyć podjęcie decyzji w dwóch obszarach. Nie później niż w następnym okresie programowania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przekazać kompetencje odnośnie nadzoru nad wojewódzkimi ośrodkami doradztwa rolniczego i Centrum Doradztwa Rolniczego odpowiednio do wojewódzkich izb rolniczych i do Krajowej Rady Izb Rolniczych (KRIR). </a:t>
            </a:r>
          </a:p>
          <a:p>
            <a:pPr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Wzmocnienie kompetencji władczych izb rolniczych wzmocni ich prestiż zarówno w wiejskich społecznościach lokalnych, jak i na arenie międzynarodowej. A co chyba jest jeszcze ważniejsze </a:t>
            </a:r>
            <a:r>
              <a:rPr lang="pl-PL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powinno przyczynić się do znacznie lepszego niż obecnie dopasowania oferty doradczej oraz zakresu prac KSOW do potrzeb na poziomie regionalnym</a:t>
            </a: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zapewniając tym sposobem pogłębienie terytorialnego podejścia do realizowanej polityki rozwoju obszarów wiejskich z uwzględnieniem rolnictwa. </a:t>
            </a:r>
          </a:p>
          <a:p>
            <a:pPr lvl="0" algn="just">
              <a:spcBef>
                <a:spcPts val="0"/>
              </a:spcBef>
            </a:pPr>
            <a:endParaRPr lang="pl-PL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2328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0" y="1"/>
            <a:ext cx="9144000" cy="1052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Cele i wyzwania  rozwojowe polskiego rolnictwa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256584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Poprawa struktury obszarowej.</a:t>
            </a:r>
          </a:p>
          <a:p>
            <a:pPr marL="342900" indent="-342900" algn="just">
              <a:spcBef>
                <a:spcPts val="0"/>
              </a:spcBef>
              <a:buFontTx/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Polepszenie zarządzania zasobami naturalnymi,  w tym działań mitygujących i adaptacyjnych do zmian klimatu oraz ochrony środowiska i krajobrazu wiejskiego.</a:t>
            </a:r>
          </a:p>
          <a:p>
            <a:pPr marL="342900" indent="-342900" algn="just">
              <a:spcBef>
                <a:spcPts val="0"/>
              </a:spcBef>
              <a:buFontTx/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Powszechna cyfryzacja w rolnictwie, w tym poprawa kompetencji cyfrowych rolników.</a:t>
            </a:r>
          </a:p>
          <a:p>
            <a:pPr marL="342900" indent="-342900" algn="just">
              <a:spcBef>
                <a:spcPts val="0"/>
              </a:spcBef>
              <a:buFontTx/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Zintensyfikowanie tworzenia i dyfuzji innowacji do praktyki rolniczej – wzmocnienie funkcjonowania AKIS.</a:t>
            </a:r>
          </a:p>
          <a:p>
            <a:pPr marL="342900" indent="-342900" algn="just">
              <a:spcBef>
                <a:spcPts val="0"/>
              </a:spcBef>
              <a:buFontTx/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Doskonalenie zawodowe rolników (m. in. rolnictwo zrównoważone).</a:t>
            </a:r>
          </a:p>
          <a:p>
            <a:pPr marL="342900" indent="-342900" algn="just">
              <a:spcBef>
                <a:spcPts val="0"/>
              </a:spcBef>
              <a:buFontTx/>
              <a:buAutoNum type="arabicPeriod"/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Zapewnienie zwiększenia efektywności wsparcia finansowego.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32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57969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Cele i wyzwania  i rozwojowe polskiego rolnictwa c.d.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54006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l-PL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Zachęty i zwiększenie zainteresowania rolników organizowaniem się i podejmowanie grupowych inicjatyw gospodarczych.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Eliminowanie nieuczciwych praktyk handlowych, też poprzez skracanie łańcuchów wartości.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Wprowadzenie szerszego instrumentarium stabilizacji dochodów, w tym wzmocnienie systemu ubezpieczeń.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Zwiększenie komplementarności interwencji z funduszy UE oraz środków krajowych aplikowanych na obszarach wiejskich. </a:t>
            </a: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AutoNum type="arabicPeriod"/>
            </a:pPr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33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6324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9263" y="0"/>
            <a:ext cx="91440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Podsumowanie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256584"/>
          </a:xfrm>
        </p:spPr>
        <p:txBody>
          <a:bodyPr>
            <a:normAutofit/>
          </a:bodyPr>
          <a:lstStyle/>
          <a:p>
            <a:pPr algn="just"/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kolejnych okresach programowania systematycznie następowała reorientacja celów UE i </a:t>
            </a: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spadała ranga WPR wśród ustanawianych priorytetów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Problem ten dotyczy również polityki spójności, mającej za swój główny cel niwelowanie zróżnicowania poziomu rozwoju pomiędzy krajami członkowskimi. Jednakże dokonujące się w bezprecedensowym w historii ludzkości tempie innowacyjne zmiany technik i technologii produkcji rolniczej (informatyzacja, robotyzacja, automatyzacja, sztuczna inteligencja), determinują rosnącą skalę potrzeb inwestycyjnych polskiego, jak i unijnego rolnictwa. </a:t>
            </a:r>
          </a:p>
          <a:p>
            <a:pPr algn="just"/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racjonalnego zaspokojenia potrzeb w tym zakresie zależy zapewnienie bezpieczeństwa żywnościowego krajów członkowskich UE, w tym i Polski.</a:t>
            </a:r>
            <a:r>
              <a:rPr lang="pl-P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pl-PL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34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843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004D99C2-83E7-EEA0-0C9D-AE2597EC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29A3B18-0041-2E72-433A-1C0ED07C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4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9A09B16-0C70-A8C3-64CC-743267249F2B}"/>
              </a:ext>
            </a:extLst>
          </p:cNvPr>
          <p:cNvSpPr txBox="1"/>
          <p:nvPr/>
        </p:nvSpPr>
        <p:spPr>
          <a:xfrm>
            <a:off x="0" y="1052736"/>
            <a:ext cx="8964488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tym też czasie, w niespotykany wcześniej sposób, zmobilizowana została do działania administracja publiczna, jak również wszystkie inne instytucje zaangażowane w proces przygotowań do funkcjonowania w ramach UE, 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tym także organizacje pozarządowe</a:t>
            </a: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Zgromadzono doświadczenia, których nie sposób przecenić, zarówno z punktu widzenia beneficjentów, jak i instytucji ich wspierających, takich, jak ośrodki doradztwa rolniczego (ODR), izby rolnicze, czy instytucje ubezpieczeniowe i bankowe.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l-PL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perspektywy mijającego 20-lecia członkostwa w UE ówczesne wzmocnienie finansowe i kadrowe budowanych instytucji odpowiedzialnych za dystrybucję funduszy z budżetu UE,  należy uznać za kluczowe z punktu 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widzenia późniejszego na ogół sprawnego wdrażania unijnych programów wsparcia dla polskiej wsi i rolnictwa</a:t>
            </a: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endParaRPr lang="pl-PL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A96C5D0-E9E0-25CB-AF24-4152A318AE13}"/>
              </a:ext>
            </a:extLst>
          </p:cNvPr>
          <p:cNvSpPr txBox="1"/>
          <p:nvPr/>
        </p:nvSpPr>
        <p:spPr>
          <a:xfrm>
            <a:off x="1043608" y="0"/>
            <a:ext cx="582611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</a:p>
        </p:txBody>
      </p:sp>
    </p:spTree>
    <p:extLst>
      <p:ext uri="{BB962C8B-B14F-4D97-AF65-F5344CB8AC3E}">
        <p14:creationId xmlns:p14="http://schemas.microsoft.com/office/powerpoint/2010/main" val="237942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004D99C2-83E7-EEA0-0C9D-AE2597EC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29A3B18-0041-2E72-433A-1C0ED07C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5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9A09B16-0C70-A8C3-64CC-743267249F2B}"/>
              </a:ext>
            </a:extLst>
          </p:cNvPr>
          <p:cNvSpPr txBox="1"/>
          <p:nvPr/>
        </p:nvSpPr>
        <p:spPr>
          <a:xfrm>
            <a:off x="0" y="1052736"/>
            <a:ext cx="896448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spcBef>
                <a:spcPts val="600"/>
              </a:spcBef>
              <a:spcAft>
                <a:spcPts val="600"/>
              </a:spcAft>
            </a:pPr>
            <a:endParaRPr lang="pl-PL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Jedną z kluczowych instytucji w tym systemie była i jest dotychczas Agencja Restrukturyzacji i Modernizacji Rolnictwa (ARiMR), główna agencja płatnicza w systemie dystrybucji wsparcia unijnego dla polskiej wsi i rolnictwa, sukcesywnie zwiększająca zakres i skalę wsparcia także ze środków krajowych. </a:t>
            </a:r>
            <a:r>
              <a:rPr lang="pl-PL" sz="1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ARiMR</a:t>
            </a: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już w okresie przedakcesyjnym pełniła funkcję agencji płatniczej dla Programu SAPARD. </a:t>
            </a:r>
          </a:p>
          <a:p>
            <a:pPr indent="449580" algn="just">
              <a:spcBef>
                <a:spcPts val="600"/>
              </a:spcBef>
              <a:spcAft>
                <a:spcPts val="600"/>
              </a:spcAft>
            </a:pPr>
            <a:r>
              <a:rPr lang="pl-PL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ograniczonym zakresie, funkcję agencji płatniczej pełniła także Agencja Rynku Rolnego (ARR). W proces wdrażania wsparcia w niewielkim zakresie były też włączone urzędy marszałkowskie, a w początkowych latach członkostwa także Fundacja Programów Pomocy dla Rolnictwa (FAPA).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A96C5D0-E9E0-25CB-AF24-4152A318AE13}"/>
              </a:ext>
            </a:extLst>
          </p:cNvPr>
          <p:cNvSpPr txBox="1"/>
          <p:nvPr/>
        </p:nvSpPr>
        <p:spPr>
          <a:xfrm>
            <a:off x="1043608" y="0"/>
            <a:ext cx="58261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</a:p>
        </p:txBody>
      </p:sp>
    </p:spTree>
    <p:extLst>
      <p:ext uri="{BB962C8B-B14F-4D97-AF65-F5344CB8AC3E}">
        <p14:creationId xmlns:p14="http://schemas.microsoft.com/office/powerpoint/2010/main" val="601395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9985" y="1"/>
            <a:ext cx="9129057" cy="76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1196753"/>
            <a:ext cx="9129057" cy="460851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 względu na dominujący udział w dystrybucji środków publicznych ukierunkowanych na wspieranie przemian w sektorze rolno-żywnościowym oraz na pozarolniczy rozwój obszarów wiejskich, główna cześć opracowania zostanie poświęcona ARiMR. </a:t>
            </a:r>
          </a:p>
          <a:p>
            <a:pPr algn="just">
              <a:spcBef>
                <a:spcPts val="0"/>
              </a:spcBef>
            </a:pPr>
            <a:endParaRPr lang="pl-PL" sz="2400" b="1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pl-PL" sz="2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Ponadto zaprezentowana zostanie działalność Fundacji FAPA, publicznych ośrodków doradztwa  rolniczego (ODR) oraz samorządu rolniczego (izby rolnicze).</a:t>
            </a:r>
            <a:endParaRPr lang="pl-PL" sz="2400" b="1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975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9985" y="1"/>
            <a:ext cx="9129057" cy="76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Nowa Ekonomia Instytucjonalna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980728"/>
            <a:ext cx="9129057" cy="482453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l-PL" sz="20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Nowa Ekonomia Instytucjonalna (NEI) jest stosunkowo młodą dziedziną ekonomii. Jej główne pole badawcze koncentruje się na roli instytucji w procesach kształtowania procesów gospodarczych i  ich efektywności. Jej początki sięgają lat 60. XX wieku i od tego czasu notujemy coraz szybszy jej rozwój.</a:t>
            </a:r>
            <a:r>
              <a:rPr lang="pl-PL" sz="2000" b="1" kern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</a:pPr>
            <a:endParaRPr lang="pl-PL" sz="20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pl-PL" sz="20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Teoria ta podkreśla, że struktury instytucjonalne są istotne nie tylko dla zrozumienia, ale także dla poprawy funkcjonowania gospodarki. Skupiając się na regułach gry, które obowiązują w społeczeństwie, Nowa Ekonomia Instytucjonalna może dostarczyć cennych wskazówek dla reform politycznych i organizacyjnych.</a:t>
            </a:r>
          </a:p>
          <a:p>
            <a:pPr algn="just">
              <a:spcBef>
                <a:spcPts val="0"/>
              </a:spcBef>
            </a:pPr>
            <a:endParaRPr lang="pl-PL" sz="2000" b="1" kern="1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pl-PL" sz="20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odróżnieniu od bardziej tradycyjnych podejść, NEI zakłada, że instytucje, takie jak prawo, normy społeczne i organizacje, są kluczowymi czynnikami kształtującymi gospodarkę. W tym kontekście, badacze NEI analizują, w jaki sposób te instytucje wpływają na decyzje jednostek, interakcje między nimi i ogólną efektywność systemu gospodarczego, a także skupia się na kosztach transakcyjnych i ich roli w procesach ekonomicznych.</a:t>
            </a:r>
            <a:endParaRPr lang="pl-PL" sz="2000" b="1" kern="1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800"/>
              </a:spcAft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2731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0" y="3214206"/>
            <a:ext cx="9524593" cy="42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 przedakcesyjny 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4653136"/>
            <a:ext cx="9129057" cy="93610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4843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" y="1"/>
            <a:ext cx="9144002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3300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00"/>
                </a:solidFill>
                <a:latin typeface="Arial" charset="0"/>
              </a:defRPr>
            </a:lvl9pPr>
          </a:lstStyle>
          <a:p>
            <a:pPr algn="ctr"/>
            <a:r>
              <a:rPr lang="pl-PL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Kalendarium budowy ważniejszych instytucji</a:t>
            </a:r>
          </a:p>
        </p:txBody>
      </p:sp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" y="836712"/>
            <a:ext cx="9129057" cy="4992884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Agencja Rynku Rolnego (ARR) utworzona w czerwcu 1990 r. w celu realizowania interwencyjnej polityki państwa.</a:t>
            </a:r>
          </a:p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pl-PL" sz="2000" b="1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Kasa Rolniczego Ubezpieczenia Społecznego (KRUS) utworzona na mocy ustawy z 20 grudnia 1990 roku.</a:t>
            </a:r>
          </a:p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pl-PL" sz="2000" b="1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Agencja Własności Rolnej Skarbu Państwa (AWRSP) utworzona w październiku 1991 r. na mocy ustawy o gospodarowaniu nieruchomościami rolnymi Skarbu Państwa</a:t>
            </a:r>
            <a:r>
              <a:rPr lang="pl-PL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000" b="1" dirty="0">
              <a:solidFill>
                <a:schemeClr val="tx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FAPA została utworzona 17 kwietnia 1992 roku przez Ministra Rolnictwa i Gospodarki Żywnościowej, działającego w imieniu Skarbu Państwa.</a:t>
            </a:r>
            <a:endParaRPr lang="pl-PL" sz="2000" b="1" dirty="0">
              <a:solidFill>
                <a:schemeClr val="tx1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pl-PL" sz="2000" b="1" dirty="0">
                <a:solidFill>
                  <a:schemeClr val="tx1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Fundusz Restrukturyzacji i Oddłużenia Rolnictwa (</a:t>
            </a:r>
            <a:r>
              <a:rPr lang="pl-PL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FRiOR</a:t>
            </a: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utworzony na podstawie rozporządzenia Rady Ministrów z 11 czerwca 1992 r.</a:t>
            </a:r>
          </a:p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pl-PL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Agencja Restrukturyzacji i Modernizacji Rolnictwa (ARiMR) utworzona na podstawie ustawy z 29 grudnia 1993 r.  rozpoczęła działalność w styczniu 1994 roku.</a:t>
            </a:r>
          </a:p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pl-PL" sz="2000" b="1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Izby Rolnicze utworzone na mocy </a:t>
            </a:r>
            <a:r>
              <a:rPr lang="pl-PL" sz="2000" b="1" i="0" strike="noStrike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Ustawy z 14 grudnia 1995 r., </a:t>
            </a:r>
            <a:r>
              <a:rPr lang="pl-PL" sz="2000" b="1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która weszła w życie z dniem 5 kwietnia 1996 roku.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Urząd Komitetu Integracji Europejskiej (UKIE) utworzony w 1996 roku.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eriod"/>
            </a:pPr>
            <a:r>
              <a:rPr lang="pl-PL" sz="2000" b="1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Agencja Nieruchomości Rolnych (ANR) utworzona w lipcu 2003 r. w miejsce AWRSP.</a:t>
            </a:r>
            <a:endParaRPr lang="pl-PL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eriod"/>
            </a:pPr>
            <a:endParaRPr lang="pl-PL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Bef>
                <a:spcPts val="0"/>
              </a:spcBef>
              <a:buAutoNum type="arabicPeriod"/>
            </a:pPr>
            <a:endParaRPr lang="pl-PL" sz="1800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b="1" kern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pl-PL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endParaRPr 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8676456" cy="365125"/>
          </a:xfrm>
        </p:spPr>
        <p:txBody>
          <a:bodyPr/>
          <a:lstStyle/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0D81-D4A7-4773-AD72-31876AD0FAA6}" type="slidenum">
              <a:rPr lang="pl-PL" smtClean="0"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9880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3706</TotalTime>
  <Words>3794</Words>
  <Application>Microsoft Office PowerPoint</Application>
  <PresentationFormat>Pokaz na ekranie (4:3)</PresentationFormat>
  <Paragraphs>302</Paragraphs>
  <Slides>34</Slides>
  <Notes>27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40" baseType="lpstr">
      <vt:lpstr>Aptos</vt:lpstr>
      <vt:lpstr>Arial</vt:lpstr>
      <vt:lpstr>Calibri</vt:lpstr>
      <vt:lpstr>Symbol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 2020+ kierunki dyskusji</dc:title>
  <dc:creator>Microsoft</dc:creator>
  <cp:lastModifiedBy>Miroslaw Drygas</cp:lastModifiedBy>
  <cp:revision>301</cp:revision>
  <cp:lastPrinted>2021-10-20T16:31:43Z</cp:lastPrinted>
  <dcterms:created xsi:type="dcterms:W3CDTF">2017-09-30T18:45:43Z</dcterms:created>
  <dcterms:modified xsi:type="dcterms:W3CDTF">2024-05-06T14:16:07Z</dcterms:modified>
</cp:coreProperties>
</file>